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67" r:id="rId3"/>
    <p:sldId id="293" r:id="rId4"/>
    <p:sldId id="258" r:id="rId5"/>
    <p:sldId id="285" r:id="rId6"/>
    <p:sldId id="269" r:id="rId7"/>
    <p:sldId id="268" r:id="rId8"/>
    <p:sldId id="259" r:id="rId9"/>
    <p:sldId id="260" r:id="rId10"/>
    <p:sldId id="261" r:id="rId11"/>
    <p:sldId id="273" r:id="rId12"/>
    <p:sldId id="275" r:id="rId13"/>
    <p:sldId id="289" r:id="rId14"/>
    <p:sldId id="270" r:id="rId15"/>
    <p:sldId id="274" r:id="rId16"/>
    <p:sldId id="286" r:id="rId17"/>
    <p:sldId id="271" r:id="rId18"/>
    <p:sldId id="272" r:id="rId19"/>
    <p:sldId id="290" r:id="rId20"/>
    <p:sldId id="263" r:id="rId21"/>
    <p:sldId id="278" r:id="rId22"/>
    <p:sldId id="284" r:id="rId23"/>
    <p:sldId id="288" r:id="rId24"/>
    <p:sldId id="276" r:id="rId25"/>
    <p:sldId id="277" r:id="rId26"/>
    <p:sldId id="279" r:id="rId27"/>
    <p:sldId id="291" r:id="rId28"/>
    <p:sldId id="264" r:id="rId29"/>
    <p:sldId id="281" r:id="rId30"/>
    <p:sldId id="265" r:id="rId31"/>
    <p:sldId id="283" r:id="rId32"/>
    <p:sldId id="287" r:id="rId33"/>
    <p:sldId id="282" r:id="rId34"/>
    <p:sldId id="292" r:id="rId35"/>
    <p:sldId id="266" r:id="rId36"/>
    <p:sldId id="280" r:id="rId37"/>
    <p:sldId id="257" r:id="rId3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8F022-B859-4F75-88EF-94893C880BEE}" v="1" dt="2021-10-07T15:08:41.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BB7E173-2D40-4AED-852C-92C3D8060CAB}" type="datetimeFigureOut">
              <a:rPr lang="en-US" smtClean="0"/>
              <a:t>10/3/2025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11B9854-B8AF-4E25-A04C-335BC506CF8E}" type="slidenum">
              <a:rPr lang="en-US" smtClean="0"/>
              <a:t>‹#›</a:t>
            </a:fld>
            <a:endParaRPr lang="en-US"/>
          </a:p>
        </p:txBody>
      </p:sp>
    </p:spTree>
    <p:extLst>
      <p:ext uri="{BB962C8B-B14F-4D97-AF65-F5344CB8AC3E}">
        <p14:creationId xmlns:p14="http://schemas.microsoft.com/office/powerpoint/2010/main" val="192953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a:t>
            </a:fld>
            <a:endParaRPr lang="en-US"/>
          </a:p>
        </p:txBody>
      </p:sp>
    </p:spTree>
    <p:extLst>
      <p:ext uri="{BB962C8B-B14F-4D97-AF65-F5344CB8AC3E}">
        <p14:creationId xmlns:p14="http://schemas.microsoft.com/office/powerpoint/2010/main" val="219702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10</a:t>
            </a:fld>
            <a:endParaRPr lang="en-US"/>
          </a:p>
        </p:txBody>
      </p:sp>
    </p:spTree>
    <p:extLst>
      <p:ext uri="{BB962C8B-B14F-4D97-AF65-F5344CB8AC3E}">
        <p14:creationId xmlns:p14="http://schemas.microsoft.com/office/powerpoint/2010/main" val="221924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11</a:t>
            </a:fld>
            <a:endParaRPr lang="en-US"/>
          </a:p>
        </p:txBody>
      </p:sp>
    </p:spTree>
    <p:extLst>
      <p:ext uri="{BB962C8B-B14F-4D97-AF65-F5344CB8AC3E}">
        <p14:creationId xmlns:p14="http://schemas.microsoft.com/office/powerpoint/2010/main" val="44621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12</a:t>
            </a:fld>
            <a:endParaRPr lang="en-US"/>
          </a:p>
        </p:txBody>
      </p:sp>
    </p:spTree>
    <p:extLst>
      <p:ext uri="{BB962C8B-B14F-4D97-AF65-F5344CB8AC3E}">
        <p14:creationId xmlns:p14="http://schemas.microsoft.com/office/powerpoint/2010/main" val="3134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13</a:t>
            </a:fld>
            <a:endParaRPr lang="en-US"/>
          </a:p>
        </p:txBody>
      </p:sp>
    </p:spTree>
    <p:extLst>
      <p:ext uri="{BB962C8B-B14F-4D97-AF65-F5344CB8AC3E}">
        <p14:creationId xmlns:p14="http://schemas.microsoft.com/office/powerpoint/2010/main" val="284974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14</a:t>
            </a:fld>
            <a:endParaRPr lang="en-US"/>
          </a:p>
        </p:txBody>
      </p:sp>
    </p:spTree>
    <p:extLst>
      <p:ext uri="{BB962C8B-B14F-4D97-AF65-F5344CB8AC3E}">
        <p14:creationId xmlns:p14="http://schemas.microsoft.com/office/powerpoint/2010/main" val="281249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15</a:t>
            </a:fld>
            <a:endParaRPr lang="en-US"/>
          </a:p>
        </p:txBody>
      </p:sp>
    </p:spTree>
    <p:extLst>
      <p:ext uri="{BB962C8B-B14F-4D97-AF65-F5344CB8AC3E}">
        <p14:creationId xmlns:p14="http://schemas.microsoft.com/office/powerpoint/2010/main" val="78639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16</a:t>
            </a:fld>
            <a:endParaRPr lang="en-US"/>
          </a:p>
        </p:txBody>
      </p:sp>
    </p:spTree>
    <p:extLst>
      <p:ext uri="{BB962C8B-B14F-4D97-AF65-F5344CB8AC3E}">
        <p14:creationId xmlns:p14="http://schemas.microsoft.com/office/powerpoint/2010/main" val="180350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17</a:t>
            </a:fld>
            <a:endParaRPr lang="en-US"/>
          </a:p>
        </p:txBody>
      </p:sp>
    </p:spTree>
    <p:extLst>
      <p:ext uri="{BB962C8B-B14F-4D97-AF65-F5344CB8AC3E}">
        <p14:creationId xmlns:p14="http://schemas.microsoft.com/office/powerpoint/2010/main" val="125423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18</a:t>
            </a:fld>
            <a:endParaRPr lang="en-US"/>
          </a:p>
        </p:txBody>
      </p:sp>
    </p:spTree>
    <p:extLst>
      <p:ext uri="{BB962C8B-B14F-4D97-AF65-F5344CB8AC3E}">
        <p14:creationId xmlns:p14="http://schemas.microsoft.com/office/powerpoint/2010/main" val="3229133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19</a:t>
            </a:fld>
            <a:endParaRPr lang="en-US"/>
          </a:p>
        </p:txBody>
      </p:sp>
    </p:spTree>
    <p:extLst>
      <p:ext uri="{BB962C8B-B14F-4D97-AF65-F5344CB8AC3E}">
        <p14:creationId xmlns:p14="http://schemas.microsoft.com/office/powerpoint/2010/main" val="311233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a:t>
            </a:fld>
            <a:endParaRPr lang="en-US"/>
          </a:p>
        </p:txBody>
      </p:sp>
    </p:spTree>
    <p:extLst>
      <p:ext uri="{BB962C8B-B14F-4D97-AF65-F5344CB8AC3E}">
        <p14:creationId xmlns:p14="http://schemas.microsoft.com/office/powerpoint/2010/main" val="1088078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20</a:t>
            </a:fld>
            <a:endParaRPr lang="en-US"/>
          </a:p>
        </p:txBody>
      </p:sp>
    </p:spTree>
    <p:extLst>
      <p:ext uri="{BB962C8B-B14F-4D97-AF65-F5344CB8AC3E}">
        <p14:creationId xmlns:p14="http://schemas.microsoft.com/office/powerpoint/2010/main" val="2905544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21</a:t>
            </a:fld>
            <a:endParaRPr lang="en-US"/>
          </a:p>
        </p:txBody>
      </p:sp>
    </p:spTree>
    <p:extLst>
      <p:ext uri="{BB962C8B-B14F-4D97-AF65-F5344CB8AC3E}">
        <p14:creationId xmlns:p14="http://schemas.microsoft.com/office/powerpoint/2010/main" val="1138365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22</a:t>
            </a:fld>
            <a:endParaRPr lang="en-US"/>
          </a:p>
        </p:txBody>
      </p:sp>
    </p:spTree>
    <p:extLst>
      <p:ext uri="{BB962C8B-B14F-4D97-AF65-F5344CB8AC3E}">
        <p14:creationId xmlns:p14="http://schemas.microsoft.com/office/powerpoint/2010/main" val="890008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23</a:t>
            </a:fld>
            <a:endParaRPr lang="en-US"/>
          </a:p>
        </p:txBody>
      </p:sp>
    </p:spTree>
    <p:extLst>
      <p:ext uri="{BB962C8B-B14F-4D97-AF65-F5344CB8AC3E}">
        <p14:creationId xmlns:p14="http://schemas.microsoft.com/office/powerpoint/2010/main" val="186671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24</a:t>
            </a:fld>
            <a:endParaRPr lang="en-US"/>
          </a:p>
        </p:txBody>
      </p:sp>
    </p:spTree>
    <p:extLst>
      <p:ext uri="{BB962C8B-B14F-4D97-AF65-F5344CB8AC3E}">
        <p14:creationId xmlns:p14="http://schemas.microsoft.com/office/powerpoint/2010/main" val="3687108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25</a:t>
            </a:fld>
            <a:endParaRPr lang="en-US"/>
          </a:p>
        </p:txBody>
      </p:sp>
    </p:spTree>
    <p:extLst>
      <p:ext uri="{BB962C8B-B14F-4D97-AF65-F5344CB8AC3E}">
        <p14:creationId xmlns:p14="http://schemas.microsoft.com/office/powerpoint/2010/main" val="2101683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26</a:t>
            </a:fld>
            <a:endParaRPr lang="en-US"/>
          </a:p>
        </p:txBody>
      </p:sp>
    </p:spTree>
    <p:extLst>
      <p:ext uri="{BB962C8B-B14F-4D97-AF65-F5344CB8AC3E}">
        <p14:creationId xmlns:p14="http://schemas.microsoft.com/office/powerpoint/2010/main" val="1776072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27</a:t>
            </a:fld>
            <a:endParaRPr lang="en-US"/>
          </a:p>
        </p:txBody>
      </p:sp>
    </p:spTree>
    <p:extLst>
      <p:ext uri="{BB962C8B-B14F-4D97-AF65-F5344CB8AC3E}">
        <p14:creationId xmlns:p14="http://schemas.microsoft.com/office/powerpoint/2010/main" val="1793432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28</a:t>
            </a:fld>
            <a:endParaRPr lang="en-US"/>
          </a:p>
        </p:txBody>
      </p:sp>
    </p:spTree>
    <p:extLst>
      <p:ext uri="{BB962C8B-B14F-4D97-AF65-F5344CB8AC3E}">
        <p14:creationId xmlns:p14="http://schemas.microsoft.com/office/powerpoint/2010/main" val="1342719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29</a:t>
            </a:fld>
            <a:endParaRPr lang="en-US"/>
          </a:p>
        </p:txBody>
      </p:sp>
    </p:spTree>
    <p:extLst>
      <p:ext uri="{BB962C8B-B14F-4D97-AF65-F5344CB8AC3E}">
        <p14:creationId xmlns:p14="http://schemas.microsoft.com/office/powerpoint/2010/main" val="18791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a:t>
            </a:fld>
            <a:endParaRPr lang="en-US"/>
          </a:p>
        </p:txBody>
      </p:sp>
    </p:spTree>
    <p:extLst>
      <p:ext uri="{BB962C8B-B14F-4D97-AF65-F5344CB8AC3E}">
        <p14:creationId xmlns:p14="http://schemas.microsoft.com/office/powerpoint/2010/main" val="3556013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30</a:t>
            </a:fld>
            <a:endParaRPr lang="en-US"/>
          </a:p>
        </p:txBody>
      </p:sp>
    </p:spTree>
    <p:extLst>
      <p:ext uri="{BB962C8B-B14F-4D97-AF65-F5344CB8AC3E}">
        <p14:creationId xmlns:p14="http://schemas.microsoft.com/office/powerpoint/2010/main" val="2937275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31</a:t>
            </a:fld>
            <a:endParaRPr lang="en-US"/>
          </a:p>
        </p:txBody>
      </p:sp>
    </p:spTree>
    <p:extLst>
      <p:ext uri="{BB962C8B-B14F-4D97-AF65-F5344CB8AC3E}">
        <p14:creationId xmlns:p14="http://schemas.microsoft.com/office/powerpoint/2010/main" val="403496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32</a:t>
            </a:fld>
            <a:endParaRPr lang="en-US"/>
          </a:p>
        </p:txBody>
      </p:sp>
    </p:spTree>
    <p:extLst>
      <p:ext uri="{BB962C8B-B14F-4D97-AF65-F5344CB8AC3E}">
        <p14:creationId xmlns:p14="http://schemas.microsoft.com/office/powerpoint/2010/main" val="1972586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33</a:t>
            </a:fld>
            <a:endParaRPr lang="en-US"/>
          </a:p>
        </p:txBody>
      </p:sp>
    </p:spTree>
    <p:extLst>
      <p:ext uri="{BB962C8B-B14F-4D97-AF65-F5344CB8AC3E}">
        <p14:creationId xmlns:p14="http://schemas.microsoft.com/office/powerpoint/2010/main" val="817900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34</a:t>
            </a:fld>
            <a:endParaRPr lang="en-US"/>
          </a:p>
        </p:txBody>
      </p:sp>
    </p:spTree>
    <p:extLst>
      <p:ext uri="{BB962C8B-B14F-4D97-AF65-F5344CB8AC3E}">
        <p14:creationId xmlns:p14="http://schemas.microsoft.com/office/powerpoint/2010/main" val="4823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35</a:t>
            </a:fld>
            <a:endParaRPr lang="en-US"/>
          </a:p>
        </p:txBody>
      </p:sp>
    </p:spTree>
    <p:extLst>
      <p:ext uri="{BB962C8B-B14F-4D97-AF65-F5344CB8AC3E}">
        <p14:creationId xmlns:p14="http://schemas.microsoft.com/office/powerpoint/2010/main" val="2209655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36</a:t>
            </a:fld>
            <a:endParaRPr lang="en-US"/>
          </a:p>
        </p:txBody>
      </p:sp>
    </p:spTree>
    <p:extLst>
      <p:ext uri="{BB962C8B-B14F-4D97-AF65-F5344CB8AC3E}">
        <p14:creationId xmlns:p14="http://schemas.microsoft.com/office/powerpoint/2010/main" val="470932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37</a:t>
            </a:fld>
            <a:endParaRPr lang="en-US"/>
          </a:p>
        </p:txBody>
      </p:sp>
    </p:spTree>
    <p:extLst>
      <p:ext uri="{BB962C8B-B14F-4D97-AF65-F5344CB8AC3E}">
        <p14:creationId xmlns:p14="http://schemas.microsoft.com/office/powerpoint/2010/main" val="309328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4</a:t>
            </a:fld>
            <a:endParaRPr lang="en-US"/>
          </a:p>
        </p:txBody>
      </p:sp>
    </p:spTree>
    <p:extLst>
      <p:ext uri="{BB962C8B-B14F-4D97-AF65-F5344CB8AC3E}">
        <p14:creationId xmlns:p14="http://schemas.microsoft.com/office/powerpoint/2010/main" val="375284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5</a:t>
            </a:fld>
            <a:endParaRPr lang="en-US"/>
          </a:p>
        </p:txBody>
      </p:sp>
    </p:spTree>
    <p:extLst>
      <p:ext uri="{BB962C8B-B14F-4D97-AF65-F5344CB8AC3E}">
        <p14:creationId xmlns:p14="http://schemas.microsoft.com/office/powerpoint/2010/main" val="15913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6</a:t>
            </a:fld>
            <a:endParaRPr lang="en-US"/>
          </a:p>
        </p:txBody>
      </p:sp>
    </p:spTree>
    <p:extLst>
      <p:ext uri="{BB962C8B-B14F-4D97-AF65-F5344CB8AC3E}">
        <p14:creationId xmlns:p14="http://schemas.microsoft.com/office/powerpoint/2010/main" val="362972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7</a:t>
            </a:fld>
            <a:endParaRPr lang="en-US"/>
          </a:p>
        </p:txBody>
      </p:sp>
    </p:spTree>
    <p:extLst>
      <p:ext uri="{BB962C8B-B14F-4D97-AF65-F5344CB8AC3E}">
        <p14:creationId xmlns:p14="http://schemas.microsoft.com/office/powerpoint/2010/main" val="104869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8</a:t>
            </a:fld>
            <a:endParaRPr lang="en-US"/>
          </a:p>
        </p:txBody>
      </p:sp>
    </p:spTree>
    <p:extLst>
      <p:ext uri="{BB962C8B-B14F-4D97-AF65-F5344CB8AC3E}">
        <p14:creationId xmlns:p14="http://schemas.microsoft.com/office/powerpoint/2010/main" val="381384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B9854-B8AF-4E25-A04C-335BC506CF8E}" type="slidenum">
              <a:rPr lang="en-US" smtClean="0"/>
              <a:t>9</a:t>
            </a:fld>
            <a:endParaRPr lang="en-US"/>
          </a:p>
        </p:txBody>
      </p:sp>
    </p:spTree>
    <p:extLst>
      <p:ext uri="{BB962C8B-B14F-4D97-AF65-F5344CB8AC3E}">
        <p14:creationId xmlns:p14="http://schemas.microsoft.com/office/powerpoint/2010/main" val="332458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770B77-D9B5-439D-B036-F0B2A1BDB1F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C37-B09E-4A8E-B76D-904A63BA80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0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70B77-D9B5-439D-B036-F0B2A1BDB1F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408141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70B77-D9B5-439D-B036-F0B2A1BDB1F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412561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70B77-D9B5-439D-B036-F0B2A1BDB1F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361539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770B77-D9B5-439D-B036-F0B2A1BDB1F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EDC37-B09E-4A8E-B76D-904A63BA80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770B77-D9B5-439D-B036-F0B2A1BDB1F6}"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20976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770B77-D9B5-439D-B036-F0B2A1BDB1F6}"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222928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70B77-D9B5-439D-B036-F0B2A1BDB1F6}"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221992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770B77-D9B5-439D-B036-F0B2A1BDB1F6}" type="datetimeFigureOut">
              <a:rPr lang="en-US" smtClean="0"/>
              <a:t>10/3/2025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10769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770B77-D9B5-439D-B036-F0B2A1BDB1F6}" type="datetimeFigureOut">
              <a:rPr lang="en-US" smtClean="0"/>
              <a:t>10/3/2025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DEDC37-B09E-4A8E-B76D-904A63BA802B}" type="slidenum">
              <a:rPr lang="en-US" smtClean="0"/>
              <a:t>‹#›</a:t>
            </a:fld>
            <a:endParaRPr lang="en-US"/>
          </a:p>
        </p:txBody>
      </p:sp>
    </p:spTree>
    <p:extLst>
      <p:ext uri="{BB962C8B-B14F-4D97-AF65-F5344CB8AC3E}">
        <p14:creationId xmlns:p14="http://schemas.microsoft.com/office/powerpoint/2010/main" val="321239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770B77-D9B5-439D-B036-F0B2A1BDB1F6}"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EDC37-B09E-4A8E-B76D-904A63BA802B}" type="slidenum">
              <a:rPr lang="en-US" smtClean="0"/>
              <a:t>‹#›</a:t>
            </a:fld>
            <a:endParaRPr lang="en-US"/>
          </a:p>
        </p:txBody>
      </p:sp>
    </p:spTree>
    <p:extLst>
      <p:ext uri="{BB962C8B-B14F-4D97-AF65-F5344CB8AC3E}">
        <p14:creationId xmlns:p14="http://schemas.microsoft.com/office/powerpoint/2010/main" val="200214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F770B77-D9B5-439D-B036-F0B2A1BDB1F6}" type="datetimeFigureOut">
              <a:rPr lang="en-US" smtClean="0"/>
              <a:t>10/3/2025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DEDC37-B09E-4A8E-B76D-904A63BA80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809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bis.org/video/problem-identification-in-team-initiated-problem-solving-tip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the-generous-husband.com/2014/07/08/good-and-bad-questi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pbis.org/video/identifying-goals-in-team-initiated-problem-solving-tips" TargetMode="External"/><Relationship Id="rId3" Type="http://schemas.openxmlformats.org/officeDocument/2006/relationships/hyperlink" Target="https://files.pbisapps.org/pub/pdf/SWIS-Drill-Down-Worksheet.pdf" TargetMode="External"/><Relationship Id="rId7" Type="http://schemas.openxmlformats.org/officeDocument/2006/relationships/hyperlink" Target="https://www.samhsa.gov/sites/default/files/nc-smart-goals-fact-shee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pb4l.tki.org.nz/content/download/637/2514/file/Section%208-6%20data%20review%20guide%20template%20(PB4L-SW%20Tier%201%20manual).pdf" TargetMode="External"/><Relationship Id="rId5" Type="http://schemas.openxmlformats.org/officeDocument/2006/relationships/hyperlink" Target="https://pbismissouri.org/wp-content/uploads/2018/06/DBDM-Solution-Plan.pdf?x30198" TargetMode="External"/><Relationship Id="rId4" Type="http://schemas.openxmlformats.org/officeDocument/2006/relationships/hyperlink" Target="http://pbismn.org/documents/summerinstitute/Tracking_Using_ODR_Data_Non_SWIS_Schools_6_19_12.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pbis.org/video/aligning-solutions-with-precise-problem-statements-in-tips" TargetMode="External"/><Relationship Id="rId3" Type="http://schemas.openxmlformats.org/officeDocument/2006/relationships/hyperlink" Target="https://files.pbisapps.org/pub/pdf/SWIS-Drill-Down-Worksheet.pdf" TargetMode="External"/><Relationship Id="rId7" Type="http://schemas.openxmlformats.org/officeDocument/2006/relationships/hyperlink" Target="https://www.k12insight.com/trusted/change-schools-community-engag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2.ed.gov/programs/racetothetop/communities/bfk-rttt-communications-lessons-learned.pdf" TargetMode="External"/><Relationship Id="rId5" Type="http://schemas.openxmlformats.org/officeDocument/2006/relationships/hyperlink" Target="https://www.marshall.edu/bmhtac/training-menu/trainings-glance/" TargetMode="External"/><Relationship Id="rId4" Type="http://schemas.openxmlformats.org/officeDocument/2006/relationships/hyperlink" Target="https://www.edutopia.org/article/3-tips-use-data-effectively" TargetMode="External"/><Relationship Id="rId9" Type="http://schemas.openxmlformats.org/officeDocument/2006/relationships/hyperlink" Target="https://www.pbis.org/video/implement-solutions-with-integrit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dtech4beginners.com/2018/12/17/the-easiest-ways-to-measure-your-progress-in-schoo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pbis.org/video/monitor-impact-of-solutions-and-compare-against-goal-in-team-initiated-problem-solv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yvonnechase.com/whats-the-secre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bis.org/video/summative-evaluation-decisions-in-team-initiated-problem-solv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bis.org/topics/data-based-decision-mak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tandfonline.com/doi/full/10.1080/00131881.2019.1625716" TargetMode="External"/><Relationship Id="rId5" Type="http://schemas.openxmlformats.org/officeDocument/2006/relationships/hyperlink" Target="https://www.pbis.org/video/using-data-and-data-systems-to-address-discipline-disproportionality" TargetMode="External"/><Relationship Id="rId4" Type="http://schemas.openxmlformats.org/officeDocument/2006/relationships/hyperlink" Target="https://assets-global.website-files.com/5d3725188825e071f1670246/5dd43c17dc6c74f86fe4c8d8_Data%20Analyst%20Worksheet.doc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3606-0A95-44D7-A452-91A1E132B027}"/>
              </a:ext>
            </a:extLst>
          </p:cNvPr>
          <p:cNvSpPr>
            <a:spLocks noGrp="1"/>
          </p:cNvSpPr>
          <p:nvPr>
            <p:ph type="ctrTitle"/>
          </p:nvPr>
        </p:nvSpPr>
        <p:spPr/>
        <p:txBody>
          <a:bodyPr/>
          <a:lstStyle/>
          <a:p>
            <a:r>
              <a:rPr lang="en-US" dirty="0"/>
              <a:t>Data Decisions 101</a:t>
            </a:r>
          </a:p>
        </p:txBody>
      </p:sp>
      <p:sp>
        <p:nvSpPr>
          <p:cNvPr id="3" name="Subtitle 2">
            <a:extLst>
              <a:ext uri="{FF2B5EF4-FFF2-40B4-BE49-F238E27FC236}">
                <a16:creationId xmlns:a16="http://schemas.microsoft.com/office/drawing/2014/main" id="{D07FB15C-9106-4336-A76A-AFC449C7C964}"/>
              </a:ext>
            </a:extLst>
          </p:cNvPr>
          <p:cNvSpPr>
            <a:spLocks noGrp="1"/>
          </p:cNvSpPr>
          <p:nvPr>
            <p:ph type="subTitle" idx="1"/>
          </p:nvPr>
        </p:nvSpPr>
        <p:spPr/>
        <p:txBody>
          <a:bodyPr/>
          <a:lstStyle/>
          <a:p>
            <a:r>
              <a:rPr lang="en-US" dirty="0"/>
              <a:t>Behavior/Mental Health Technical Assistance Center</a:t>
            </a:r>
          </a:p>
          <a:p>
            <a:r>
              <a:rPr lang="en-US" dirty="0"/>
              <a:t>Marshall University</a:t>
            </a:r>
          </a:p>
        </p:txBody>
      </p:sp>
    </p:spTree>
    <p:extLst>
      <p:ext uri="{BB962C8B-B14F-4D97-AF65-F5344CB8AC3E}">
        <p14:creationId xmlns:p14="http://schemas.microsoft.com/office/powerpoint/2010/main" val="344529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473E-2EB1-4AAA-A234-95190D46A3AD}"/>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a16="http://schemas.microsoft.com/office/drawing/2014/main" id="{78725DDD-9242-45F8-8490-3730F500B2D9}"/>
              </a:ext>
            </a:extLst>
          </p:cNvPr>
          <p:cNvSpPr>
            <a:spLocks noGrp="1"/>
          </p:cNvSpPr>
          <p:nvPr>
            <p:ph idx="1"/>
          </p:nvPr>
        </p:nvSpPr>
        <p:spPr>
          <a:xfrm>
            <a:off x="1097280" y="1845734"/>
            <a:ext cx="10058400" cy="4497916"/>
          </a:xfrm>
        </p:spPr>
        <p:txBody>
          <a:bodyPr>
            <a:normAutofit/>
          </a:bodyPr>
          <a:lstStyle/>
          <a:p>
            <a:pPr>
              <a:buFont typeface="Wingdings" panose="05000000000000000000" pitchFamily="2" charset="2"/>
              <a:buChar char="v"/>
            </a:pPr>
            <a:r>
              <a:rPr lang="en-US" dirty="0"/>
              <a:t>“Observe,” “Review Status,” “Identify Problems”</a:t>
            </a:r>
          </a:p>
          <a:p>
            <a:pPr>
              <a:buFont typeface="Wingdings" panose="05000000000000000000" pitchFamily="2" charset="2"/>
              <a:buChar char="v"/>
            </a:pPr>
            <a:r>
              <a:rPr lang="en-US" dirty="0"/>
              <a:t>Where are you finding your data?</a:t>
            </a:r>
          </a:p>
          <a:p>
            <a:pPr lvl="1">
              <a:buFont typeface="Wingdings" panose="05000000000000000000" pitchFamily="2" charset="2"/>
              <a:buChar char="v"/>
            </a:pPr>
            <a:r>
              <a:rPr lang="en-US" dirty="0"/>
              <a:t>WVEIS</a:t>
            </a:r>
          </a:p>
          <a:p>
            <a:pPr lvl="1">
              <a:buFont typeface="Wingdings" panose="05000000000000000000" pitchFamily="2" charset="2"/>
              <a:buChar char="v"/>
            </a:pPr>
            <a:r>
              <a:rPr lang="en-US" dirty="0"/>
              <a:t>Surveys </a:t>
            </a:r>
          </a:p>
          <a:p>
            <a:pPr lvl="1">
              <a:buFont typeface="Wingdings" panose="05000000000000000000" pitchFamily="2" charset="2"/>
              <a:buChar char="v"/>
            </a:pPr>
            <a:r>
              <a:rPr lang="en-US" dirty="0"/>
              <a:t>Test Scores</a:t>
            </a:r>
          </a:p>
          <a:p>
            <a:pPr lvl="1">
              <a:buFont typeface="Wingdings" panose="05000000000000000000" pitchFamily="2" charset="2"/>
              <a:buChar char="v"/>
            </a:pPr>
            <a:r>
              <a:rPr lang="en-US" dirty="0"/>
              <a:t>Observation logs</a:t>
            </a:r>
          </a:p>
          <a:p>
            <a:pPr>
              <a:buFont typeface="Wingdings" panose="05000000000000000000" pitchFamily="2" charset="2"/>
              <a:buChar char="v"/>
            </a:pPr>
            <a:r>
              <a:rPr lang="en-US" dirty="0"/>
              <a:t>Doing the deep dives of the data</a:t>
            </a:r>
          </a:p>
          <a:p>
            <a:pPr lvl="1">
              <a:buFont typeface="Wingdings" panose="05000000000000000000" pitchFamily="2" charset="2"/>
              <a:buChar char="v"/>
            </a:pPr>
            <a:r>
              <a:rPr lang="en-US" dirty="0"/>
              <a:t>Looking through the numbers, observations, etc. and looking at the patterns</a:t>
            </a:r>
          </a:p>
          <a:p>
            <a:pPr lvl="1">
              <a:buFont typeface="Wingdings" panose="05000000000000000000" pitchFamily="2" charset="2"/>
              <a:buChar char="v"/>
            </a:pPr>
            <a:r>
              <a:rPr lang="en-US" dirty="0"/>
              <a:t>Figuring out where that pattern is disrupted</a:t>
            </a:r>
          </a:p>
          <a:p>
            <a:pPr lvl="1">
              <a:buFont typeface="Wingdings" panose="05000000000000000000" pitchFamily="2" charset="2"/>
              <a:buChar char="v"/>
            </a:pPr>
            <a:r>
              <a:rPr lang="en-US" dirty="0"/>
              <a:t>What makes you go “huh…,” scratch your head, wonder what is different about that element</a:t>
            </a:r>
          </a:p>
          <a:p>
            <a:pPr lvl="1">
              <a:buFont typeface="Wingdings" panose="05000000000000000000" pitchFamily="2" charset="2"/>
              <a:buChar char="v"/>
            </a:pPr>
            <a:r>
              <a:rPr lang="en-US" dirty="0"/>
              <a:t>Looking at patterns and making comparisons</a:t>
            </a:r>
          </a:p>
          <a:p>
            <a:pPr>
              <a:buFont typeface="Wingdings" panose="05000000000000000000" pitchFamily="2" charset="2"/>
              <a:buChar char="v"/>
            </a:pPr>
            <a:endParaRPr lang="en-US" dirty="0"/>
          </a:p>
        </p:txBody>
      </p:sp>
      <p:pic>
        <p:nvPicPr>
          <p:cNvPr id="11266" name="Picture 2" descr="Taking a Deep Dive into Network Traffic">
            <a:extLst>
              <a:ext uri="{FF2B5EF4-FFF2-40B4-BE49-F238E27FC236}">
                <a16:creationId xmlns:a16="http://schemas.microsoft.com/office/drawing/2014/main" id="{734E6B9F-72A2-4248-B084-C213F6B81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258" y="1879010"/>
            <a:ext cx="4818675" cy="247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1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870-AC1F-41D2-B70D-E526CD49CF7B}"/>
              </a:ext>
            </a:extLst>
          </p:cNvPr>
          <p:cNvSpPr>
            <a:spLocks noGrp="1"/>
          </p:cNvSpPr>
          <p:nvPr>
            <p:ph type="title"/>
          </p:nvPr>
        </p:nvSpPr>
        <p:spPr/>
        <p:txBody>
          <a:bodyPr/>
          <a:lstStyle/>
          <a:p>
            <a:br>
              <a:rPr lang="en-US" dirty="0"/>
            </a:br>
            <a:r>
              <a:rPr lang="en-US" dirty="0"/>
              <a:t>“Step” 1</a:t>
            </a:r>
          </a:p>
        </p:txBody>
      </p:sp>
      <p:sp>
        <p:nvSpPr>
          <p:cNvPr id="3" name="Content Placeholder 2">
            <a:extLst>
              <a:ext uri="{FF2B5EF4-FFF2-40B4-BE49-F238E27FC236}">
                <a16:creationId xmlns:a16="http://schemas.microsoft.com/office/drawing/2014/main" id="{E61D658E-2633-44DF-9A22-536B2A10904D}"/>
              </a:ext>
            </a:extLst>
          </p:cNvPr>
          <p:cNvSpPr>
            <a:spLocks noGrp="1"/>
          </p:cNvSpPr>
          <p:nvPr>
            <p:ph idx="1"/>
          </p:nvPr>
        </p:nvSpPr>
        <p:spPr>
          <a:xfrm>
            <a:off x="1097280" y="1845732"/>
            <a:ext cx="10058400" cy="3974043"/>
          </a:xfrm>
        </p:spPr>
        <p:txBody>
          <a:bodyPr/>
          <a:lstStyle/>
          <a:p>
            <a:pPr>
              <a:buFont typeface="Wingdings" panose="05000000000000000000" pitchFamily="2" charset="2"/>
              <a:buChar char="v"/>
            </a:pPr>
            <a:r>
              <a:rPr lang="en-US" dirty="0"/>
              <a:t>Importance of those previously mentioned considerations</a:t>
            </a:r>
          </a:p>
          <a:p>
            <a:pPr lvl="1">
              <a:buFont typeface="Wingdings" panose="05000000000000000000" pitchFamily="2" charset="2"/>
              <a:buChar char="v"/>
            </a:pPr>
            <a:r>
              <a:rPr lang="en-US" dirty="0"/>
              <a:t>Difficult to see patterns and red flags if not all the data is there, or entry was not consistent</a:t>
            </a:r>
          </a:p>
          <a:p>
            <a:pPr>
              <a:buFont typeface="Wingdings" panose="05000000000000000000" pitchFamily="2" charset="2"/>
              <a:buChar char="v"/>
            </a:pPr>
            <a:r>
              <a:rPr lang="en-US" dirty="0"/>
              <a:t>What can you compare? What pattern can you create? </a:t>
            </a:r>
          </a:p>
          <a:p>
            <a:pPr lvl="1">
              <a:buFont typeface="Wingdings" panose="05000000000000000000" pitchFamily="2" charset="2"/>
              <a:buChar char="v"/>
            </a:pPr>
            <a:r>
              <a:rPr lang="en-US" dirty="0"/>
              <a:t>School Level – comparing classrooms, times of day, groups of students, locations in the school</a:t>
            </a:r>
          </a:p>
          <a:p>
            <a:pPr lvl="1">
              <a:buFont typeface="Wingdings" panose="05000000000000000000" pitchFamily="2" charset="2"/>
              <a:buChar char="v"/>
            </a:pPr>
            <a:r>
              <a:rPr lang="en-US" dirty="0"/>
              <a:t>District Level – comparing data points between schools in a district or a school to a district average</a:t>
            </a:r>
          </a:p>
          <a:p>
            <a:pPr lvl="1">
              <a:buFont typeface="Wingdings" panose="05000000000000000000" pitchFamily="2" charset="2"/>
              <a:buChar char="v"/>
            </a:pPr>
            <a:r>
              <a:rPr lang="en-US" dirty="0"/>
              <a:t>State Level – comparing data points of schools or districts to a state average</a:t>
            </a:r>
          </a:p>
          <a:p>
            <a:pPr lvl="1">
              <a:buFont typeface="Wingdings" panose="05000000000000000000" pitchFamily="2" charset="2"/>
              <a:buChar char="v"/>
            </a:pPr>
            <a:r>
              <a:rPr lang="en-US" dirty="0"/>
              <a:t>National Level  - comparing data points of a school, districts, or state to a national average</a:t>
            </a:r>
          </a:p>
          <a:p>
            <a:pPr lvl="1">
              <a:buFont typeface="Wingdings" panose="05000000000000000000" pitchFamily="2" charset="2"/>
              <a:buChar char="v"/>
            </a:pPr>
            <a:r>
              <a:rPr lang="en-US" dirty="0"/>
              <a:t>Depends on what you have access to, the contexts, and what you feel will be best</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110750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78BB-163C-4CB0-898D-405592FE5298}"/>
              </a:ext>
            </a:extLst>
          </p:cNvPr>
          <p:cNvSpPr>
            <a:spLocks noGrp="1"/>
          </p:cNvSpPr>
          <p:nvPr>
            <p:ph type="title"/>
          </p:nvPr>
        </p:nvSpPr>
        <p:spPr/>
        <p:txBody>
          <a:bodyPr/>
          <a:lstStyle/>
          <a:p>
            <a:r>
              <a:rPr lang="en-US" dirty="0"/>
              <a:t>“Step” 1 Resources</a:t>
            </a:r>
          </a:p>
        </p:txBody>
      </p:sp>
      <p:sp>
        <p:nvSpPr>
          <p:cNvPr id="3" name="Content Placeholder 2">
            <a:extLst>
              <a:ext uri="{FF2B5EF4-FFF2-40B4-BE49-F238E27FC236}">
                <a16:creationId xmlns:a16="http://schemas.microsoft.com/office/drawing/2014/main" id="{9DBF929B-4E14-490F-8DE6-8EB6FFCC4E51}"/>
              </a:ext>
            </a:extLst>
          </p:cNvPr>
          <p:cNvSpPr>
            <a:spLocks noGrp="1"/>
          </p:cNvSpPr>
          <p:nvPr>
            <p:ph idx="1"/>
          </p:nvPr>
        </p:nvSpPr>
        <p:spPr>
          <a:xfrm>
            <a:off x="1097280" y="1845734"/>
            <a:ext cx="6046470" cy="4023360"/>
          </a:xfrm>
        </p:spPr>
        <p:txBody>
          <a:bodyPr>
            <a:normAutofit/>
          </a:bodyPr>
          <a:lstStyle/>
          <a:p>
            <a:pPr>
              <a:buFont typeface="Wingdings" panose="05000000000000000000" pitchFamily="2" charset="2"/>
              <a:buChar char="v"/>
            </a:pPr>
            <a:r>
              <a:rPr lang="en-US" sz="3200" dirty="0"/>
              <a:t>Step 0 of the Data Drill Down Worksheet</a:t>
            </a:r>
          </a:p>
          <a:p>
            <a:pPr lvl="1">
              <a:buFont typeface="Wingdings" panose="05000000000000000000" pitchFamily="2" charset="2"/>
              <a:buChar char="v"/>
            </a:pPr>
            <a:r>
              <a:rPr lang="en-US" sz="2800" dirty="0"/>
              <a:t>Helps organized your thoughts and observations</a:t>
            </a:r>
          </a:p>
          <a:p>
            <a:pPr>
              <a:buFont typeface="Wingdings" panose="05000000000000000000" pitchFamily="2" charset="2"/>
              <a:buChar char="v"/>
            </a:pPr>
            <a:r>
              <a:rPr lang="en-US" sz="3000" dirty="0"/>
              <a:t>Video on identifying problems: </a:t>
            </a:r>
            <a:r>
              <a:rPr lang="en-US" sz="3000" dirty="0">
                <a:hlinkClick r:id="rId3"/>
              </a:rPr>
              <a:t>https://www.pbis.org/video/problem-identification-in-team-initiated-problem-solving-tips</a:t>
            </a:r>
            <a:endParaRPr lang="en-US" sz="3000" dirty="0"/>
          </a:p>
          <a:p>
            <a:pPr>
              <a:buFont typeface="Wingdings" panose="05000000000000000000" pitchFamily="2" charset="2"/>
              <a:buChar char="v"/>
            </a:pPr>
            <a:endParaRPr lang="en-US" sz="3000" dirty="0"/>
          </a:p>
        </p:txBody>
      </p:sp>
      <p:pic>
        <p:nvPicPr>
          <p:cNvPr id="5" name="Picture 4" descr="Graphical user interface, application&#10;&#10;Description automatically generated">
            <a:extLst>
              <a:ext uri="{FF2B5EF4-FFF2-40B4-BE49-F238E27FC236}">
                <a16:creationId xmlns:a16="http://schemas.microsoft.com/office/drawing/2014/main" id="{504D1D59-B661-4CC5-8BDB-2EB38F690C46}"/>
              </a:ext>
            </a:extLst>
          </p:cNvPr>
          <p:cNvPicPr>
            <a:picLocks noChangeAspect="1"/>
          </p:cNvPicPr>
          <p:nvPr/>
        </p:nvPicPr>
        <p:blipFill rotWithShape="1">
          <a:blip r:embed="rId4"/>
          <a:srcRect l="4531" t="29166" r="71016" b="15972"/>
          <a:stretch/>
        </p:blipFill>
        <p:spPr>
          <a:xfrm>
            <a:off x="7326761" y="447675"/>
            <a:ext cx="4484239" cy="5659023"/>
          </a:xfrm>
          <a:prstGeom prst="rect">
            <a:avLst/>
          </a:prstGeom>
        </p:spPr>
      </p:pic>
    </p:spTree>
    <p:extLst>
      <p:ext uri="{BB962C8B-B14F-4D97-AF65-F5344CB8AC3E}">
        <p14:creationId xmlns:p14="http://schemas.microsoft.com/office/powerpoint/2010/main" val="23934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EBD9-9AF8-4071-8D7F-3EEF295A39DD}"/>
              </a:ext>
            </a:extLst>
          </p:cNvPr>
          <p:cNvSpPr>
            <a:spLocks noGrp="1"/>
          </p:cNvSpPr>
          <p:nvPr>
            <p:ph type="title"/>
          </p:nvPr>
        </p:nvSpPr>
        <p:spPr/>
        <p:txBody>
          <a:bodyPr/>
          <a:lstStyle/>
          <a:p>
            <a:r>
              <a:rPr lang="en-US" dirty="0"/>
              <a:t>“Step” 1 Activity</a:t>
            </a:r>
          </a:p>
        </p:txBody>
      </p:sp>
      <p:sp>
        <p:nvSpPr>
          <p:cNvPr id="3" name="Content Placeholder 2">
            <a:extLst>
              <a:ext uri="{FF2B5EF4-FFF2-40B4-BE49-F238E27FC236}">
                <a16:creationId xmlns:a16="http://schemas.microsoft.com/office/drawing/2014/main" id="{2ED31704-94DB-4D33-A35C-4CB339021490}"/>
              </a:ext>
            </a:extLst>
          </p:cNvPr>
          <p:cNvSpPr>
            <a:spLocks noGrp="1"/>
          </p:cNvSpPr>
          <p:nvPr>
            <p:ph idx="1"/>
          </p:nvPr>
        </p:nvSpPr>
        <p:spPr/>
        <p:txBody>
          <a:bodyPr/>
          <a:lstStyle/>
          <a:p>
            <a:pPr>
              <a:buFont typeface="Wingdings" panose="05000000000000000000" pitchFamily="2" charset="2"/>
              <a:buChar char="v"/>
            </a:pPr>
            <a:r>
              <a:rPr lang="en-US" sz="3600" dirty="0"/>
              <a:t>Look at your data from this year up until this point and highlight:</a:t>
            </a:r>
          </a:p>
          <a:p>
            <a:pPr lvl="1">
              <a:buFont typeface="Wingdings" panose="05000000000000000000" pitchFamily="2" charset="2"/>
              <a:buChar char="v"/>
            </a:pPr>
            <a:r>
              <a:rPr lang="en-US" sz="3200" dirty="0"/>
              <a:t>Things that stick out to you </a:t>
            </a:r>
          </a:p>
          <a:p>
            <a:pPr lvl="1">
              <a:buFont typeface="Wingdings" panose="05000000000000000000" pitchFamily="2" charset="2"/>
              <a:buChar char="v"/>
            </a:pPr>
            <a:r>
              <a:rPr lang="en-US" sz="3200" dirty="0"/>
              <a:t>Things that make you scratch your head</a:t>
            </a:r>
          </a:p>
          <a:p>
            <a:pPr lvl="1">
              <a:buFont typeface="Wingdings" panose="05000000000000000000" pitchFamily="2" charset="2"/>
              <a:buChar char="v"/>
            </a:pPr>
            <a:endParaRPr lang="en-US" sz="3200" dirty="0"/>
          </a:p>
          <a:p>
            <a:pPr>
              <a:buFont typeface="Wingdings" panose="05000000000000000000" pitchFamily="2" charset="2"/>
              <a:buChar char="v"/>
            </a:pPr>
            <a:r>
              <a:rPr lang="en-US" sz="3600" dirty="0"/>
              <a:t>Fill out the Step 0 section of the drill down sheet with that information</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49587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2A7A-1CE0-4695-81EC-8C0864655933}"/>
              </a:ext>
            </a:extLst>
          </p:cNvPr>
          <p:cNvSpPr>
            <a:spLocks noGrp="1"/>
          </p:cNvSpPr>
          <p:nvPr>
            <p:ph type="title"/>
          </p:nvPr>
        </p:nvSpPr>
        <p:spPr/>
        <p:txBody>
          <a:bodyPr/>
          <a:lstStyle/>
          <a:p>
            <a:r>
              <a:rPr lang="en-US" dirty="0"/>
              <a:t>“Step” 2 </a:t>
            </a:r>
          </a:p>
        </p:txBody>
      </p:sp>
      <p:sp>
        <p:nvSpPr>
          <p:cNvPr id="3" name="Content Placeholder 2">
            <a:extLst>
              <a:ext uri="{FF2B5EF4-FFF2-40B4-BE49-F238E27FC236}">
                <a16:creationId xmlns:a16="http://schemas.microsoft.com/office/drawing/2014/main" id="{9157049F-9020-4752-A4CD-9EFFE240EB05}"/>
              </a:ext>
            </a:extLst>
          </p:cNvPr>
          <p:cNvSpPr>
            <a:spLocks noGrp="1"/>
          </p:cNvSpPr>
          <p:nvPr>
            <p:ph idx="1"/>
          </p:nvPr>
        </p:nvSpPr>
        <p:spPr>
          <a:xfrm>
            <a:off x="1097279" y="1845733"/>
            <a:ext cx="10837545" cy="4650318"/>
          </a:xfrm>
        </p:spPr>
        <p:txBody>
          <a:bodyPr>
            <a:normAutofit/>
          </a:bodyPr>
          <a:lstStyle/>
          <a:p>
            <a:pPr>
              <a:buFont typeface="Wingdings" panose="05000000000000000000" pitchFamily="2" charset="2"/>
              <a:buChar char="v"/>
            </a:pPr>
            <a:r>
              <a:rPr lang="en-US" sz="3200" dirty="0"/>
              <a:t>What do you do once you find your “hmm….” data point?</a:t>
            </a:r>
          </a:p>
          <a:p>
            <a:pPr marL="0" indent="0">
              <a:buNone/>
            </a:pPr>
            <a:r>
              <a:rPr lang="en-US" dirty="0"/>
              <a:t>	</a:t>
            </a:r>
          </a:p>
          <a:p>
            <a:pPr>
              <a:buFont typeface="Wingdings" panose="05000000000000000000" pitchFamily="2" charset="2"/>
              <a:buChar char="v"/>
            </a:pPr>
            <a:endParaRPr lang="en-US" dirty="0"/>
          </a:p>
        </p:txBody>
      </p:sp>
      <p:pic>
        <p:nvPicPr>
          <p:cNvPr id="5" name="Picture 4" descr="A picture containing text, businesscard&#10;&#10;Description automatically generated">
            <a:extLst>
              <a:ext uri="{FF2B5EF4-FFF2-40B4-BE49-F238E27FC236}">
                <a16:creationId xmlns:a16="http://schemas.microsoft.com/office/drawing/2014/main" id="{B955FE4A-3BD8-4E35-8392-2878955C355D}"/>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83558" y="2331840"/>
            <a:ext cx="4807549" cy="4002285"/>
          </a:xfrm>
          <a:prstGeom prst="rect">
            <a:avLst/>
          </a:prstGeom>
        </p:spPr>
      </p:pic>
    </p:spTree>
    <p:extLst>
      <p:ext uri="{BB962C8B-B14F-4D97-AF65-F5344CB8AC3E}">
        <p14:creationId xmlns:p14="http://schemas.microsoft.com/office/powerpoint/2010/main" val="416585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F1CF-16D1-4184-ADF1-1C9256F2CEF3}"/>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1BAED5CB-210A-42D9-8371-875F4CE98216}"/>
              </a:ext>
            </a:extLst>
          </p:cNvPr>
          <p:cNvSpPr>
            <a:spLocks noGrp="1"/>
          </p:cNvSpPr>
          <p:nvPr>
            <p:ph idx="1"/>
          </p:nvPr>
        </p:nvSpPr>
        <p:spPr>
          <a:xfrm>
            <a:off x="1097280" y="1845733"/>
            <a:ext cx="10058400" cy="4507441"/>
          </a:xfrm>
        </p:spPr>
        <p:txBody>
          <a:bodyPr>
            <a:normAutofit lnSpcReduction="10000"/>
          </a:bodyPr>
          <a:lstStyle/>
          <a:p>
            <a:pPr>
              <a:buFont typeface="Wingdings" panose="05000000000000000000" pitchFamily="2" charset="2"/>
              <a:buChar char="v"/>
            </a:pPr>
            <a:r>
              <a:rPr lang="en-US" sz="2800" dirty="0"/>
              <a:t>Big 5 method of problem identification</a:t>
            </a:r>
          </a:p>
          <a:p>
            <a:pPr lvl="1">
              <a:buFont typeface="Wingdings" panose="05000000000000000000" pitchFamily="2" charset="2"/>
              <a:buChar char="v"/>
            </a:pPr>
            <a:r>
              <a:rPr lang="en-US" sz="2400" b="1" dirty="0"/>
              <a:t>Who? </a:t>
            </a:r>
            <a:r>
              <a:rPr lang="en-US" sz="2400" dirty="0"/>
              <a:t>Who is the data point referring to? (4</a:t>
            </a:r>
            <a:r>
              <a:rPr lang="en-US" sz="2400" baseline="30000" dirty="0"/>
              <a:t>th</a:t>
            </a:r>
            <a:r>
              <a:rPr lang="en-US" sz="2400" dirty="0"/>
              <a:t> grade? 7</a:t>
            </a:r>
            <a:r>
              <a:rPr lang="en-US" sz="2400" baseline="30000" dirty="0"/>
              <a:t>th</a:t>
            </a:r>
            <a:r>
              <a:rPr lang="en-US" sz="2400" dirty="0"/>
              <a:t> grade girls? Students with IEPs?) Who is reporting that data? (Is only Ms. Smith reporting those behaviors?)</a:t>
            </a:r>
            <a:endParaRPr lang="en-US" sz="2400" b="1" dirty="0"/>
          </a:p>
          <a:p>
            <a:pPr lvl="1">
              <a:buFont typeface="Wingdings" panose="05000000000000000000" pitchFamily="2" charset="2"/>
              <a:buChar char="v"/>
            </a:pPr>
            <a:r>
              <a:rPr lang="en-US" sz="2400" b="1" dirty="0"/>
              <a:t>What?</a:t>
            </a:r>
            <a:r>
              <a:rPr lang="en-US" sz="2400" dirty="0"/>
              <a:t> What is the behavior or action the data point is referring to? (Defiance? Skipping Class?)</a:t>
            </a:r>
          </a:p>
          <a:p>
            <a:pPr lvl="1">
              <a:buFont typeface="Wingdings" panose="05000000000000000000" pitchFamily="2" charset="2"/>
              <a:buChar char="v"/>
            </a:pPr>
            <a:r>
              <a:rPr lang="en-US" sz="2400" b="1" dirty="0"/>
              <a:t>When?</a:t>
            </a:r>
            <a:r>
              <a:rPr lang="en-US" sz="2400" dirty="0"/>
              <a:t> When is the data point referring to? (August? Spring? 9:30-10:30?)</a:t>
            </a:r>
          </a:p>
          <a:p>
            <a:pPr lvl="1">
              <a:buFont typeface="Wingdings" panose="05000000000000000000" pitchFamily="2" charset="2"/>
              <a:buChar char="v"/>
            </a:pPr>
            <a:r>
              <a:rPr lang="en-US" sz="2400" b="1" dirty="0"/>
              <a:t>Where? </a:t>
            </a:r>
            <a:r>
              <a:rPr lang="en-US" sz="2400" dirty="0"/>
              <a:t>Where is the data point referring to? (Playground? Classroom? Hallway?)</a:t>
            </a:r>
            <a:endParaRPr lang="en-US" sz="2400" b="1" dirty="0"/>
          </a:p>
          <a:p>
            <a:pPr lvl="1">
              <a:buFont typeface="Wingdings" panose="05000000000000000000" pitchFamily="2" charset="2"/>
              <a:buChar char="v"/>
            </a:pPr>
            <a:r>
              <a:rPr lang="en-US" sz="2400" b="1" dirty="0"/>
              <a:t>Why? </a:t>
            </a:r>
            <a:r>
              <a:rPr lang="en-US" sz="2400" dirty="0"/>
              <a:t>Why do you </a:t>
            </a:r>
            <a:r>
              <a:rPr lang="en-US" sz="2400" u="sng" dirty="0"/>
              <a:t>think</a:t>
            </a:r>
            <a:r>
              <a:rPr lang="en-US" sz="2400" dirty="0"/>
              <a:t> this is happening? Careful balance of using reasoning and observations without judging. Might not be the ultimate reason but helps provide guidance. (Do you think students are trying to avoid doing tasks? Are students fighting over playground equipment?)</a:t>
            </a:r>
            <a:endParaRPr lang="en-US" sz="2400" b="1" dirty="0"/>
          </a:p>
          <a:p>
            <a:endParaRPr lang="en-US" dirty="0"/>
          </a:p>
        </p:txBody>
      </p:sp>
    </p:spTree>
    <p:extLst>
      <p:ext uri="{BB962C8B-B14F-4D97-AF65-F5344CB8AC3E}">
        <p14:creationId xmlns:p14="http://schemas.microsoft.com/office/powerpoint/2010/main" val="275662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A43E-6432-444D-B2B4-048F3942C804}"/>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EA901538-71E3-4EA3-9235-F5E576369302}"/>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sz="3200" dirty="0"/>
              <a:t>PROBLEM STATEMENTS NEED TO BE SPECIFIC</a:t>
            </a:r>
          </a:p>
          <a:p>
            <a:pPr lvl="1">
              <a:buFont typeface="Wingdings" panose="05000000000000000000" pitchFamily="2" charset="2"/>
              <a:buChar char="v"/>
            </a:pPr>
            <a:r>
              <a:rPr lang="en-US" sz="2800" dirty="0"/>
              <a:t>We have an issue with aggressive behaviors </a:t>
            </a:r>
            <a:r>
              <a:rPr lang="en-US" sz="2800" b="1" dirty="0"/>
              <a:t>VS</a:t>
            </a:r>
            <a:r>
              <a:rPr lang="en-US" sz="2800" dirty="0"/>
              <a:t> we have an increase in aggressive behaviors in 4</a:t>
            </a:r>
            <a:r>
              <a:rPr lang="en-US" sz="2800" baseline="30000" dirty="0"/>
              <a:t>th</a:t>
            </a:r>
            <a:r>
              <a:rPr lang="en-US" sz="2800" dirty="0"/>
              <a:t> grade boys in mornings in September on the playground because they are fighting over sports equipment</a:t>
            </a:r>
          </a:p>
          <a:p>
            <a:pPr lvl="1">
              <a:buFont typeface="Wingdings" panose="05000000000000000000" pitchFamily="2" charset="2"/>
              <a:buChar char="v"/>
            </a:pPr>
            <a:r>
              <a:rPr lang="en-US" sz="2800" dirty="0"/>
              <a:t>Broad issues statements can become messy and overwhelming quickly…</a:t>
            </a:r>
          </a:p>
          <a:p>
            <a:pPr lvl="1">
              <a:buFont typeface="Wingdings" panose="05000000000000000000" pitchFamily="2" charset="2"/>
              <a:buChar char="v"/>
            </a:pPr>
            <a:r>
              <a:rPr lang="en-US" sz="2800" dirty="0"/>
              <a:t>Better to repeat the inquiry process multiple times than try to tackle it all at once</a:t>
            </a:r>
          </a:p>
          <a:p>
            <a:pPr lvl="1">
              <a:buFont typeface="Wingdings" panose="05000000000000000000" pitchFamily="2" charset="2"/>
              <a:buChar char="v"/>
            </a:pPr>
            <a:r>
              <a:rPr lang="en-US" sz="2800" dirty="0"/>
              <a:t>Similar issues might ultimately need different solutions depending on the time, location, group, etc. </a:t>
            </a:r>
          </a:p>
          <a:p>
            <a:endParaRPr lang="en-US" dirty="0"/>
          </a:p>
        </p:txBody>
      </p:sp>
    </p:spTree>
    <p:extLst>
      <p:ext uri="{BB962C8B-B14F-4D97-AF65-F5344CB8AC3E}">
        <p14:creationId xmlns:p14="http://schemas.microsoft.com/office/powerpoint/2010/main" val="166912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C867-92AE-4E77-8A94-CCFE9E51A1BE}"/>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75884206-91E1-487F-B4C2-CD2CB54E2C4E}"/>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Head scratching data point: In September there is a spike of problem behaviors between 9:30 and 10:30</a:t>
            </a:r>
          </a:p>
          <a:p>
            <a:pPr>
              <a:buFont typeface="Wingdings" panose="05000000000000000000" pitchFamily="2" charset="2"/>
              <a:buChar char="v"/>
            </a:pPr>
            <a:r>
              <a:rPr lang="en-US" dirty="0"/>
              <a:t>Who: Grades 4 and 5</a:t>
            </a:r>
          </a:p>
          <a:p>
            <a:pPr>
              <a:buFont typeface="Wingdings" panose="05000000000000000000" pitchFamily="2" charset="2"/>
              <a:buChar char="v"/>
            </a:pPr>
            <a:r>
              <a:rPr lang="en-US" dirty="0"/>
              <a:t>What: Problem Behaviors - Defiance</a:t>
            </a:r>
          </a:p>
          <a:p>
            <a:pPr>
              <a:buFont typeface="Wingdings" panose="05000000000000000000" pitchFamily="2" charset="2"/>
              <a:buChar char="v"/>
            </a:pPr>
            <a:r>
              <a:rPr lang="en-US" dirty="0"/>
              <a:t>When: September and 9:30-10:30</a:t>
            </a:r>
          </a:p>
          <a:p>
            <a:pPr>
              <a:buFont typeface="Wingdings" panose="05000000000000000000" pitchFamily="2" charset="2"/>
              <a:buChar char="v"/>
            </a:pPr>
            <a:r>
              <a:rPr lang="en-US" dirty="0"/>
              <a:t>Where: Classroom</a:t>
            </a:r>
          </a:p>
          <a:p>
            <a:pPr>
              <a:buFont typeface="Wingdings" panose="05000000000000000000" pitchFamily="2" charset="2"/>
              <a:buChar char="v"/>
            </a:pPr>
            <a:r>
              <a:rPr lang="en-US" dirty="0"/>
              <a:t>Why: Perceived motivation: task avoidance</a:t>
            </a:r>
          </a:p>
          <a:p>
            <a:pPr>
              <a:buFont typeface="Wingdings" panose="05000000000000000000" pitchFamily="2" charset="2"/>
              <a:buChar char="v"/>
            </a:pPr>
            <a:r>
              <a:rPr lang="en-US" dirty="0"/>
              <a:t>Issue Statement: In September there were a group of ten 4th and 5th grade students referred for minor defiance in the classroom during the morning classroom period (8am-9:30am) in order to avoid tasks. </a:t>
            </a:r>
          </a:p>
          <a:p>
            <a:pPr>
              <a:buFont typeface="Wingdings" panose="05000000000000000000" pitchFamily="2" charset="2"/>
              <a:buChar char="v"/>
            </a:pPr>
            <a:r>
              <a:rPr lang="en-US" dirty="0"/>
              <a:t>Specific Goal Statement: By the end of November, the team would like to see less than 5 referrals per month from 4th and 5th graders in the classroom before first recess (9:30am). </a:t>
            </a:r>
          </a:p>
        </p:txBody>
      </p:sp>
    </p:spTree>
    <p:extLst>
      <p:ext uri="{BB962C8B-B14F-4D97-AF65-F5344CB8AC3E}">
        <p14:creationId xmlns:p14="http://schemas.microsoft.com/office/powerpoint/2010/main" val="1521045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C787-BF1D-41E1-8288-55C3397BE243}"/>
              </a:ext>
            </a:extLst>
          </p:cNvPr>
          <p:cNvSpPr>
            <a:spLocks noGrp="1"/>
          </p:cNvSpPr>
          <p:nvPr>
            <p:ph type="title"/>
          </p:nvPr>
        </p:nvSpPr>
        <p:spPr/>
        <p:txBody>
          <a:bodyPr/>
          <a:lstStyle/>
          <a:p>
            <a:r>
              <a:rPr lang="en-US" dirty="0"/>
              <a:t>“Step” 2 Resources</a:t>
            </a:r>
          </a:p>
        </p:txBody>
      </p:sp>
      <p:sp>
        <p:nvSpPr>
          <p:cNvPr id="3" name="Content Placeholder 2">
            <a:extLst>
              <a:ext uri="{FF2B5EF4-FFF2-40B4-BE49-F238E27FC236}">
                <a16:creationId xmlns:a16="http://schemas.microsoft.com/office/drawing/2014/main" id="{DECE94A3-B71C-4B5B-893F-C1B8DAB7FE39}"/>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SWIS Drill Down Worksheet: </a:t>
            </a:r>
            <a:r>
              <a:rPr lang="en-US" dirty="0">
                <a:hlinkClick r:id="rId3"/>
              </a:rPr>
              <a:t>https://files.pbisapps.org/pub/pdf/SWIS-Drill-Down-Worksheet.pdf</a:t>
            </a:r>
            <a:endParaRPr lang="en-US" dirty="0"/>
          </a:p>
          <a:p>
            <a:pPr>
              <a:buFont typeface="Wingdings" panose="05000000000000000000" pitchFamily="2" charset="2"/>
              <a:buChar char="v"/>
            </a:pPr>
            <a:r>
              <a:rPr lang="en-US" dirty="0">
                <a:solidFill>
                  <a:schemeClr val="tx1"/>
                </a:solidFill>
              </a:rPr>
              <a:t>Big 5 Data ODR Presentation:</a:t>
            </a:r>
            <a:r>
              <a:rPr lang="en-US" dirty="0"/>
              <a:t> </a:t>
            </a:r>
            <a:r>
              <a:rPr lang="en-US" dirty="0">
                <a:hlinkClick r:id="rId4"/>
              </a:rPr>
              <a:t>http://pbismn.org/documents/summerinstitute/Tracking_Using_ODR_Data_Non_SWIS_Schools_6_19_12.pdf</a:t>
            </a:r>
            <a:endParaRPr lang="en-US" dirty="0"/>
          </a:p>
          <a:p>
            <a:pPr>
              <a:buFont typeface="Wingdings" panose="05000000000000000000" pitchFamily="2" charset="2"/>
              <a:buChar char="v"/>
            </a:pPr>
            <a:r>
              <a:rPr lang="en-US" dirty="0"/>
              <a:t>Using discipline data presentation:</a:t>
            </a:r>
            <a:r>
              <a:rPr lang="en-US" dirty="0">
                <a:hlinkClick r:id="rId5"/>
              </a:rPr>
              <a:t> https://pbismissouri.org/wp-content/uploads/2018/06/DBDM-Solution-Plan.pdf?x30198</a:t>
            </a:r>
            <a:endParaRPr lang="en-US" dirty="0"/>
          </a:p>
          <a:p>
            <a:pPr>
              <a:buFont typeface="Wingdings" panose="05000000000000000000" pitchFamily="2" charset="2"/>
              <a:buChar char="v"/>
            </a:pPr>
            <a:r>
              <a:rPr lang="en-US" dirty="0"/>
              <a:t>Big 5 Data Review Sheet: </a:t>
            </a:r>
            <a:r>
              <a:rPr lang="en-US" dirty="0">
                <a:hlinkClick r:id="rId6"/>
              </a:rPr>
              <a:t>https://pb4l.tki.org.nz/content/download/637/2514/file/Section%208-6%20data%20review%20guide%20template%20(PB4L-SW%20Tier%201%20manual).pdf</a:t>
            </a:r>
            <a:endParaRPr lang="en-US" dirty="0"/>
          </a:p>
          <a:p>
            <a:pPr>
              <a:buFont typeface="Wingdings" panose="05000000000000000000" pitchFamily="2" charset="2"/>
              <a:buChar char="v"/>
            </a:pPr>
            <a:r>
              <a:rPr lang="en-US" dirty="0"/>
              <a:t>SMART Goals: </a:t>
            </a:r>
            <a:r>
              <a:rPr lang="en-US" dirty="0">
                <a:hlinkClick r:id="rId7"/>
              </a:rPr>
              <a:t>https://www.samhsa.gov/sites/default/files/nc-smart-goals-fact-sheet.pdf</a:t>
            </a:r>
            <a:endParaRPr lang="en-US" dirty="0"/>
          </a:p>
          <a:p>
            <a:pPr>
              <a:buFont typeface="Wingdings" panose="05000000000000000000" pitchFamily="2" charset="2"/>
              <a:buChar char="v"/>
            </a:pPr>
            <a:r>
              <a:rPr lang="en-US" dirty="0"/>
              <a:t>Video on Identifying Goals: </a:t>
            </a:r>
            <a:r>
              <a:rPr lang="en-US" dirty="0">
                <a:hlinkClick r:id="rId8"/>
              </a:rPr>
              <a:t>https://www.pbis.org/video/identifying-goals-in-team-initiated-problem-solving-tips</a:t>
            </a:r>
            <a:endParaRPr lang="en-US" dirty="0"/>
          </a:p>
          <a:p>
            <a:pPr>
              <a:buFont typeface="Wingdings" panose="05000000000000000000" pitchFamily="2" charset="2"/>
              <a:buChar char="v"/>
            </a:pPr>
            <a:r>
              <a:rPr lang="en-US" dirty="0"/>
              <a:t>All of these include information and/or forms to help organize your data to create those specific problem statements that you will examine further in the next steps</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71391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4F74-6062-431E-AFF0-B5B94E2BBBFE}"/>
              </a:ext>
            </a:extLst>
          </p:cNvPr>
          <p:cNvSpPr>
            <a:spLocks noGrp="1"/>
          </p:cNvSpPr>
          <p:nvPr>
            <p:ph type="title"/>
          </p:nvPr>
        </p:nvSpPr>
        <p:spPr/>
        <p:txBody>
          <a:bodyPr/>
          <a:lstStyle/>
          <a:p>
            <a:r>
              <a:rPr lang="en-US" dirty="0"/>
              <a:t>“Step” 2 Activity</a:t>
            </a:r>
          </a:p>
        </p:txBody>
      </p:sp>
      <p:sp>
        <p:nvSpPr>
          <p:cNvPr id="3" name="Content Placeholder 2">
            <a:extLst>
              <a:ext uri="{FF2B5EF4-FFF2-40B4-BE49-F238E27FC236}">
                <a16:creationId xmlns:a16="http://schemas.microsoft.com/office/drawing/2014/main" id="{B9AE6223-35E4-40DE-A7CD-49CAB824DB88}"/>
              </a:ext>
            </a:extLst>
          </p:cNvPr>
          <p:cNvSpPr>
            <a:spLocks noGrp="1"/>
          </p:cNvSpPr>
          <p:nvPr>
            <p:ph idx="1"/>
          </p:nvPr>
        </p:nvSpPr>
        <p:spPr/>
        <p:txBody>
          <a:bodyPr>
            <a:normAutofit/>
          </a:bodyPr>
          <a:lstStyle/>
          <a:p>
            <a:pPr>
              <a:buFont typeface="Wingdings" panose="05000000000000000000" pitchFamily="2" charset="2"/>
              <a:buChar char="v"/>
            </a:pPr>
            <a:r>
              <a:rPr lang="en-US" sz="3600" dirty="0"/>
              <a:t>Choose one of your “aha” moments from your data that you want to focus on </a:t>
            </a:r>
          </a:p>
          <a:p>
            <a:pPr>
              <a:buFont typeface="Wingdings" panose="05000000000000000000" pitchFamily="2" charset="2"/>
              <a:buChar char="v"/>
            </a:pPr>
            <a:r>
              <a:rPr lang="en-US" sz="3600" dirty="0"/>
              <a:t>Use the Big 5 to make a precision data statement</a:t>
            </a:r>
          </a:p>
          <a:p>
            <a:pPr>
              <a:buFont typeface="Wingdings" panose="05000000000000000000" pitchFamily="2" charset="2"/>
              <a:buChar char="v"/>
            </a:pPr>
            <a:r>
              <a:rPr lang="en-US" sz="3600" dirty="0"/>
              <a:t>Fill out the Data Drill Down Sheet “Step 1”</a:t>
            </a:r>
          </a:p>
          <a:p>
            <a:pPr>
              <a:buFont typeface="Wingdings" panose="05000000000000000000" pitchFamily="2" charset="2"/>
              <a:buChar char="v"/>
            </a:pPr>
            <a:r>
              <a:rPr lang="en-US" sz="3600" dirty="0"/>
              <a:t>Based on your precise problem statement, create a goal statement</a:t>
            </a:r>
          </a:p>
        </p:txBody>
      </p:sp>
    </p:spTree>
    <p:extLst>
      <p:ext uri="{BB962C8B-B14F-4D97-AF65-F5344CB8AC3E}">
        <p14:creationId xmlns:p14="http://schemas.microsoft.com/office/powerpoint/2010/main" val="346133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7BDEE-76FA-4A20-8F9C-4445294FB43C}"/>
              </a:ext>
            </a:extLst>
          </p:cNvPr>
          <p:cNvSpPr>
            <a:spLocks noGrp="1"/>
          </p:cNvSpPr>
          <p:nvPr>
            <p:ph type="title"/>
          </p:nvPr>
        </p:nvSpPr>
        <p:spPr>
          <a:xfrm>
            <a:off x="5181601" y="634946"/>
            <a:ext cx="6368142" cy="1450757"/>
          </a:xfrm>
        </p:spPr>
        <p:txBody>
          <a:bodyPr>
            <a:normAutofit/>
          </a:bodyPr>
          <a:lstStyle/>
          <a:p>
            <a:r>
              <a:rPr lang="en-US" dirty="0"/>
              <a:t>Learning Outcomes</a:t>
            </a:r>
          </a:p>
        </p:txBody>
      </p:sp>
      <p:pic>
        <p:nvPicPr>
          <p:cNvPr id="5" name="Picture 4" descr="Three darts on bullseye">
            <a:extLst>
              <a:ext uri="{FF2B5EF4-FFF2-40B4-BE49-F238E27FC236}">
                <a16:creationId xmlns:a16="http://schemas.microsoft.com/office/drawing/2014/main" id="{1B522D66-9AC8-479C-B5E8-1B744A749702}"/>
              </a:ext>
            </a:extLst>
          </p:cNvPr>
          <p:cNvPicPr>
            <a:picLocks noChangeAspect="1"/>
          </p:cNvPicPr>
          <p:nvPr/>
        </p:nvPicPr>
        <p:blipFill rotWithShape="1">
          <a:blip r:embed="rId3">
            <a:extLst>
              <a:ext uri="{28A0092B-C50C-407E-A947-70E740481C1C}">
                <a14:useLocalDpi xmlns:a14="http://schemas.microsoft.com/office/drawing/2010/main" val="0"/>
              </a:ext>
            </a:extLst>
          </a:blip>
          <a:srcRect l="48024" r="6925"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59EB9D-E128-4353-B88B-34CBCBD2773B}"/>
              </a:ext>
            </a:extLst>
          </p:cNvPr>
          <p:cNvSpPr>
            <a:spLocks noGrp="1"/>
          </p:cNvSpPr>
          <p:nvPr>
            <p:ph idx="1"/>
          </p:nvPr>
        </p:nvSpPr>
        <p:spPr>
          <a:xfrm>
            <a:off x="5181601" y="2198914"/>
            <a:ext cx="6368142" cy="3670180"/>
          </a:xfrm>
        </p:spPr>
        <p:txBody>
          <a:bodyPr>
            <a:normAutofit/>
          </a:bodyPr>
          <a:lstStyle/>
          <a:p>
            <a:pPr>
              <a:buFont typeface="Wingdings" panose="05000000000000000000" pitchFamily="2" charset="2"/>
              <a:buChar char="v"/>
            </a:pPr>
            <a:r>
              <a:rPr lang="en-US" dirty="0"/>
              <a:t>Realize data’s role in school improvement</a:t>
            </a:r>
          </a:p>
          <a:p>
            <a:pPr>
              <a:buFont typeface="Wingdings" panose="05000000000000000000" pitchFamily="2" charset="2"/>
              <a:buChar char="v"/>
            </a:pPr>
            <a:r>
              <a:rPr lang="en-US" dirty="0"/>
              <a:t>Determine how to find issues and red flags in data that can be addressed</a:t>
            </a:r>
          </a:p>
          <a:p>
            <a:pPr>
              <a:buFont typeface="Wingdings" panose="05000000000000000000" pitchFamily="2" charset="2"/>
              <a:buChar char="v"/>
            </a:pPr>
            <a:r>
              <a:rPr lang="en-US" dirty="0"/>
              <a:t>Create problem and goal statements based on your data</a:t>
            </a:r>
          </a:p>
          <a:p>
            <a:pPr>
              <a:buFont typeface="Wingdings" panose="05000000000000000000" pitchFamily="2" charset="2"/>
              <a:buChar char="v"/>
            </a:pPr>
            <a:r>
              <a:rPr lang="en-US" dirty="0"/>
              <a:t>Use goal statements to determine reasonable, controllable solutions based on your problem and goal statements</a:t>
            </a:r>
          </a:p>
          <a:p>
            <a:pPr>
              <a:buFont typeface="Wingdings" panose="05000000000000000000" pitchFamily="2" charset="2"/>
              <a:buChar char="v"/>
            </a:pPr>
            <a:r>
              <a:rPr lang="en-US" dirty="0"/>
              <a:t>Have a better understanding of the data-inspired decision-making process</a:t>
            </a:r>
          </a:p>
          <a:p>
            <a:pPr>
              <a:buFont typeface="Wingdings" panose="05000000000000000000" pitchFamily="2" charset="2"/>
              <a:buChar char="v"/>
            </a:pPr>
            <a:r>
              <a:rPr lang="en-US" dirty="0"/>
              <a:t>Increase your confidence in your data-based abilities</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09665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A9C4-442F-459F-A6E2-27D1A7125997}"/>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9B214288-EBC1-4B2C-8938-1C91E08D45B2}"/>
              </a:ext>
            </a:extLst>
          </p:cNvPr>
          <p:cNvSpPr>
            <a:spLocks noGrp="1"/>
          </p:cNvSpPr>
          <p:nvPr>
            <p:ph idx="1"/>
          </p:nvPr>
        </p:nvSpPr>
        <p:spPr>
          <a:xfrm>
            <a:off x="1097280" y="1845734"/>
            <a:ext cx="5293360" cy="4544906"/>
          </a:xfrm>
        </p:spPr>
        <p:txBody>
          <a:bodyPr>
            <a:normAutofit fontScale="92500"/>
          </a:bodyPr>
          <a:lstStyle/>
          <a:p>
            <a:pPr>
              <a:buFont typeface="Wingdings" panose="05000000000000000000" pitchFamily="2" charset="2"/>
              <a:buChar char="v"/>
            </a:pPr>
            <a:r>
              <a:rPr lang="en-US" sz="3600" dirty="0"/>
              <a:t>We’ve got our problem statement and goals, what now?</a:t>
            </a:r>
          </a:p>
          <a:p>
            <a:pPr lvl="1">
              <a:buFont typeface="Wingdings" panose="05000000000000000000" pitchFamily="2" charset="2"/>
              <a:buChar char="v"/>
            </a:pPr>
            <a:r>
              <a:rPr lang="en-US" sz="3200" dirty="0"/>
              <a:t>Brainstorm possible solutions </a:t>
            </a:r>
          </a:p>
          <a:p>
            <a:pPr>
              <a:buFont typeface="Wingdings" panose="05000000000000000000" pitchFamily="2" charset="2"/>
              <a:buChar char="v"/>
            </a:pPr>
            <a:r>
              <a:rPr lang="en-US" sz="3600" dirty="0"/>
              <a:t>No magic solution or formula for what’s next</a:t>
            </a:r>
          </a:p>
          <a:p>
            <a:pPr lvl="1">
              <a:buFont typeface="Wingdings" panose="05000000000000000000" pitchFamily="2" charset="2"/>
              <a:buChar char="v"/>
            </a:pPr>
            <a:r>
              <a:rPr lang="en-US" sz="3200" dirty="0"/>
              <a:t>Trial and error</a:t>
            </a:r>
          </a:p>
          <a:p>
            <a:pPr lvl="1">
              <a:buFont typeface="Wingdings" panose="05000000000000000000" pitchFamily="2" charset="2"/>
              <a:buChar char="v"/>
            </a:pPr>
            <a:r>
              <a:rPr lang="en-US" sz="3200" dirty="0"/>
              <a:t>Intuition and experience</a:t>
            </a:r>
          </a:p>
          <a:p>
            <a:pPr lvl="1">
              <a:buFont typeface="Wingdings" panose="05000000000000000000" pitchFamily="2" charset="2"/>
              <a:buChar char="v"/>
            </a:pPr>
            <a:r>
              <a:rPr lang="en-US" sz="3200" dirty="0"/>
              <a:t>Looking at other’s experiences</a:t>
            </a:r>
          </a:p>
        </p:txBody>
      </p:sp>
      <p:pic>
        <p:nvPicPr>
          <p:cNvPr id="6146" name="Picture 2" descr="no-change-cartoon – A Cov Blog">
            <a:extLst>
              <a:ext uri="{FF2B5EF4-FFF2-40B4-BE49-F238E27FC236}">
                <a16:creationId xmlns:a16="http://schemas.microsoft.com/office/drawing/2014/main" id="{62622866-DCA8-4CCC-9ECC-82DE72544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037" y="1981200"/>
            <a:ext cx="5051166" cy="411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3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F817-EEB7-4C6F-80F7-7C4C88EF961D}"/>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A4425986-266A-4B4C-B471-827267F106B9}"/>
              </a:ext>
            </a:extLst>
          </p:cNvPr>
          <p:cNvSpPr>
            <a:spLocks noGrp="1"/>
          </p:cNvSpPr>
          <p:nvPr>
            <p:ph idx="1"/>
          </p:nvPr>
        </p:nvSpPr>
        <p:spPr>
          <a:xfrm>
            <a:off x="1097280" y="1807634"/>
            <a:ext cx="10058400" cy="4093436"/>
          </a:xfrm>
        </p:spPr>
        <p:txBody>
          <a:bodyPr>
            <a:normAutofit/>
          </a:bodyPr>
          <a:lstStyle/>
          <a:p>
            <a:pPr>
              <a:buFont typeface="Wingdings" panose="05000000000000000000" pitchFamily="2" charset="2"/>
              <a:buChar char="v"/>
            </a:pPr>
            <a:r>
              <a:rPr lang="en-US" sz="4000" dirty="0"/>
              <a:t>Consider at what level the solution should be (General Data Decision Rules Handout)</a:t>
            </a:r>
          </a:p>
          <a:p>
            <a:pPr lvl="1">
              <a:buFont typeface="Wingdings" panose="05000000000000000000" pitchFamily="2" charset="2"/>
              <a:buChar char="v"/>
            </a:pPr>
            <a:r>
              <a:rPr lang="en-US" sz="3600" dirty="0"/>
              <a:t>Individual Systems with Action Team Structure</a:t>
            </a:r>
          </a:p>
          <a:p>
            <a:pPr lvl="1">
              <a:buFont typeface="Wingdings" panose="05000000000000000000" pitchFamily="2" charset="2"/>
              <a:buChar char="v"/>
            </a:pPr>
            <a:r>
              <a:rPr lang="en-US" sz="3600" dirty="0"/>
              <a:t>Targeted Group Interventions</a:t>
            </a:r>
          </a:p>
          <a:p>
            <a:pPr lvl="1">
              <a:buFont typeface="Wingdings" panose="05000000000000000000" pitchFamily="2" charset="2"/>
              <a:buChar char="v"/>
            </a:pPr>
            <a:r>
              <a:rPr lang="en-US" sz="3600" dirty="0"/>
              <a:t>Classroom Systems</a:t>
            </a:r>
          </a:p>
          <a:p>
            <a:pPr lvl="1">
              <a:buFont typeface="Wingdings" panose="05000000000000000000" pitchFamily="2" charset="2"/>
              <a:buChar char="v"/>
            </a:pPr>
            <a:r>
              <a:rPr lang="en-US" sz="3600" dirty="0"/>
              <a:t>Non-Classroom Setting Specific System</a:t>
            </a:r>
          </a:p>
          <a:p>
            <a:pPr lvl="1">
              <a:buFont typeface="Wingdings" panose="05000000000000000000" pitchFamily="2" charset="2"/>
              <a:buChar char="v"/>
            </a:pPr>
            <a:r>
              <a:rPr lang="en-US" sz="3600" dirty="0"/>
              <a:t>School-wide System</a:t>
            </a:r>
          </a:p>
          <a:p>
            <a:pPr lvl="1">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123416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 Word&#10;&#10;Description automatically generated">
            <a:extLst>
              <a:ext uri="{FF2B5EF4-FFF2-40B4-BE49-F238E27FC236}">
                <a16:creationId xmlns:a16="http://schemas.microsoft.com/office/drawing/2014/main" id="{71B2D422-F751-428D-BFCD-54250404438D}"/>
              </a:ext>
            </a:extLst>
          </p:cNvPr>
          <p:cNvPicPr>
            <a:picLocks noChangeAspect="1"/>
          </p:cNvPicPr>
          <p:nvPr/>
        </p:nvPicPr>
        <p:blipFill rotWithShape="1">
          <a:blip r:embed="rId3"/>
          <a:srcRect l="35078" t="26254" r="36550" b="10180"/>
          <a:stretch/>
        </p:blipFill>
        <p:spPr>
          <a:xfrm>
            <a:off x="3848986" y="663290"/>
            <a:ext cx="4455042" cy="5614478"/>
          </a:xfrm>
          <a:prstGeom prst="rect">
            <a:avLst/>
          </a:prstGeom>
        </p:spPr>
      </p:pic>
    </p:spTree>
    <p:extLst>
      <p:ext uri="{BB962C8B-B14F-4D97-AF65-F5344CB8AC3E}">
        <p14:creationId xmlns:p14="http://schemas.microsoft.com/office/powerpoint/2010/main" val="159729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72A9-0861-4C09-986F-E82969E0FD80}"/>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FEBC66A4-47C5-4134-AB77-88235331E68E}"/>
              </a:ext>
            </a:extLst>
          </p:cNvPr>
          <p:cNvSpPr>
            <a:spLocks noGrp="1"/>
          </p:cNvSpPr>
          <p:nvPr>
            <p:ph idx="1"/>
          </p:nvPr>
        </p:nvSpPr>
        <p:spPr/>
        <p:txBody>
          <a:bodyPr/>
          <a:lstStyle/>
          <a:p>
            <a:pPr>
              <a:buFont typeface="Wingdings" panose="05000000000000000000" pitchFamily="2" charset="2"/>
              <a:buChar char="v"/>
            </a:pPr>
            <a:r>
              <a:rPr lang="en-US" sz="2400" dirty="0"/>
              <a:t>Changes should be simple, manageable, and controllable</a:t>
            </a:r>
          </a:p>
          <a:p>
            <a:pPr lvl="1">
              <a:buFont typeface="Wingdings" panose="05000000000000000000" pitchFamily="2" charset="2"/>
              <a:buChar char="v"/>
            </a:pPr>
            <a:r>
              <a:rPr lang="en-US" sz="2000" dirty="0"/>
              <a:t>Small changes over time will help you better determine how your changes are affecting outcomes</a:t>
            </a:r>
          </a:p>
          <a:p>
            <a:pPr lvl="1">
              <a:buFont typeface="Wingdings" panose="05000000000000000000" pitchFamily="2" charset="2"/>
              <a:buChar char="v"/>
            </a:pPr>
            <a:r>
              <a:rPr lang="en-US" sz="2000" dirty="0"/>
              <a:t>If too many changes/too large of changes are made, it can be difficult to determine what is actually working and what is not</a:t>
            </a:r>
          </a:p>
          <a:p>
            <a:endParaRPr lang="en-US" dirty="0"/>
          </a:p>
        </p:txBody>
      </p:sp>
      <p:pic>
        <p:nvPicPr>
          <p:cNvPr id="4" name="Picture 2" descr="John Stoszkowski on Twitter: &amp;quot;&amp;quot;The more you know, the harder it is to take  decisive action...you start seeing complexities and shades of grey.&amp;quot;… &amp;quot;">
            <a:extLst>
              <a:ext uri="{FF2B5EF4-FFF2-40B4-BE49-F238E27FC236}">
                <a16:creationId xmlns:a16="http://schemas.microsoft.com/office/drawing/2014/main" id="{8AB36746-E165-4BF8-BE80-93B6942A0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095" y="3565072"/>
            <a:ext cx="8253809" cy="265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4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7F65-1BE3-4A57-9BC2-B9888746C5B2}"/>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5EDE5BC9-AFAC-44F7-9EF6-590A793744D1}"/>
              </a:ext>
            </a:extLst>
          </p:cNvPr>
          <p:cNvSpPr>
            <a:spLocks noGrp="1"/>
          </p:cNvSpPr>
          <p:nvPr>
            <p:ph idx="1"/>
          </p:nvPr>
        </p:nvSpPr>
        <p:spPr>
          <a:xfrm>
            <a:off x="1097280" y="1845734"/>
            <a:ext cx="4899484" cy="4321150"/>
          </a:xfrm>
        </p:spPr>
        <p:txBody>
          <a:bodyPr>
            <a:normAutofit lnSpcReduction="10000"/>
          </a:bodyPr>
          <a:lstStyle/>
          <a:p>
            <a:pPr>
              <a:buFont typeface="Wingdings" panose="05000000000000000000" pitchFamily="2" charset="2"/>
              <a:buChar char="v"/>
            </a:pPr>
            <a:r>
              <a:rPr lang="en-US" dirty="0"/>
              <a:t>Consider the steps for implementing the solution you decided to try</a:t>
            </a:r>
          </a:p>
          <a:p>
            <a:pPr lvl="1">
              <a:buFont typeface="Wingdings" panose="05000000000000000000" pitchFamily="2" charset="2"/>
              <a:buChar char="v"/>
            </a:pPr>
            <a:r>
              <a:rPr lang="en-US" dirty="0"/>
              <a:t>Have a plan for steps</a:t>
            </a:r>
          </a:p>
          <a:p>
            <a:pPr lvl="1">
              <a:buFont typeface="Wingdings" panose="05000000000000000000" pitchFamily="2" charset="2"/>
              <a:buChar char="v"/>
            </a:pPr>
            <a:r>
              <a:rPr lang="en-US" dirty="0"/>
              <a:t>Consider trainings that will need to be done</a:t>
            </a:r>
          </a:p>
          <a:p>
            <a:pPr lvl="1">
              <a:buFont typeface="Wingdings" panose="05000000000000000000" pitchFamily="2" charset="2"/>
              <a:buChar char="v"/>
            </a:pPr>
            <a:r>
              <a:rPr lang="en-US" dirty="0"/>
              <a:t>Determine which resources and how much time  you will need</a:t>
            </a:r>
          </a:p>
          <a:p>
            <a:pPr lvl="1">
              <a:buFont typeface="Wingdings" panose="05000000000000000000" pitchFamily="2" charset="2"/>
              <a:buChar char="v"/>
            </a:pPr>
            <a:r>
              <a:rPr lang="en-US" dirty="0"/>
              <a:t>Figure out how you will make the changes with the students </a:t>
            </a:r>
          </a:p>
          <a:p>
            <a:pPr lvl="1">
              <a:buFont typeface="Wingdings" panose="05000000000000000000" pitchFamily="2" charset="2"/>
              <a:buChar char="v"/>
            </a:pPr>
            <a:r>
              <a:rPr lang="en-US" dirty="0"/>
              <a:t>Will you have staff buy-in for the change?</a:t>
            </a:r>
          </a:p>
          <a:p>
            <a:pPr lvl="1">
              <a:buFont typeface="Wingdings" panose="05000000000000000000" pitchFamily="2" charset="2"/>
              <a:buChar char="v"/>
            </a:pPr>
            <a:r>
              <a:rPr lang="en-US" dirty="0"/>
              <a:t>Figure out how you are going to measure progress towards your goal</a:t>
            </a:r>
          </a:p>
          <a:p>
            <a:pPr lvl="1">
              <a:buFont typeface="Wingdings" panose="05000000000000000000" pitchFamily="2" charset="2"/>
              <a:buChar char="v"/>
            </a:pPr>
            <a:r>
              <a:rPr lang="en-US" dirty="0"/>
              <a:t>What other roadblocks could there be?</a:t>
            </a:r>
          </a:p>
          <a:p>
            <a:pPr>
              <a:buFont typeface="Wingdings" panose="05000000000000000000" pitchFamily="2" charset="2"/>
              <a:buChar char="v"/>
            </a:pPr>
            <a:r>
              <a:rPr lang="en-US" dirty="0"/>
              <a:t>This is where your Behavior Support Specialist can help you!</a:t>
            </a:r>
          </a:p>
          <a:p>
            <a:pPr marL="0" indent="0">
              <a:buNone/>
            </a:pPr>
            <a:endParaRPr lang="en-US" dirty="0"/>
          </a:p>
        </p:txBody>
      </p:sp>
      <p:pic>
        <p:nvPicPr>
          <p:cNvPr id="6" name="Picture 5" descr="Map&#10;&#10;Description automatically generated">
            <a:extLst>
              <a:ext uri="{FF2B5EF4-FFF2-40B4-BE49-F238E27FC236}">
                <a16:creationId xmlns:a16="http://schemas.microsoft.com/office/drawing/2014/main" id="{046E305C-D9A2-4898-A380-F7864149A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764" y="1389084"/>
            <a:ext cx="6165706" cy="4827181"/>
          </a:xfrm>
          <a:prstGeom prst="rect">
            <a:avLst/>
          </a:prstGeom>
        </p:spPr>
      </p:pic>
      <p:sp>
        <p:nvSpPr>
          <p:cNvPr id="7" name="Star: 5 Points 6">
            <a:extLst>
              <a:ext uri="{FF2B5EF4-FFF2-40B4-BE49-F238E27FC236}">
                <a16:creationId xmlns:a16="http://schemas.microsoft.com/office/drawing/2014/main" id="{B605520F-B2CE-4092-B15B-E7CE31194718}"/>
              </a:ext>
            </a:extLst>
          </p:cNvPr>
          <p:cNvSpPr/>
          <p:nvPr/>
        </p:nvSpPr>
        <p:spPr>
          <a:xfrm>
            <a:off x="7081520" y="4389120"/>
            <a:ext cx="81280" cy="914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63C07C56-7724-4EA8-954D-4B6C68FD4CC3}"/>
              </a:ext>
            </a:extLst>
          </p:cNvPr>
          <p:cNvSpPr/>
          <p:nvPr/>
        </p:nvSpPr>
        <p:spPr>
          <a:xfrm>
            <a:off x="8138160" y="4307840"/>
            <a:ext cx="81280" cy="914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CD487EC7-08C3-407E-8832-2FC40A026E48}"/>
              </a:ext>
            </a:extLst>
          </p:cNvPr>
          <p:cNvSpPr/>
          <p:nvPr/>
        </p:nvSpPr>
        <p:spPr>
          <a:xfrm>
            <a:off x="8849360" y="3302000"/>
            <a:ext cx="81280" cy="914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572DDDBB-FE1D-4AD1-8789-F69762256A19}"/>
              </a:ext>
            </a:extLst>
          </p:cNvPr>
          <p:cNvSpPr/>
          <p:nvPr/>
        </p:nvSpPr>
        <p:spPr>
          <a:xfrm>
            <a:off x="5974080" y="5110480"/>
            <a:ext cx="81280" cy="914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EE585C-02DC-4514-97F0-4C4246AAF2D4}"/>
              </a:ext>
            </a:extLst>
          </p:cNvPr>
          <p:cNvSpPr txBox="1"/>
          <p:nvPr/>
        </p:nvSpPr>
        <p:spPr>
          <a:xfrm>
            <a:off x="6014720" y="5046235"/>
            <a:ext cx="1513840" cy="569387"/>
          </a:xfrm>
          <a:prstGeom prst="rect">
            <a:avLst/>
          </a:prstGeom>
          <a:noFill/>
        </p:spPr>
        <p:txBody>
          <a:bodyPr wrap="square" rtlCol="0">
            <a:spAutoFit/>
          </a:bodyPr>
          <a:lstStyle/>
          <a:p>
            <a:r>
              <a:rPr lang="en-US" sz="1050" dirty="0">
                <a:ln w="0"/>
                <a:effectLst>
                  <a:outerShdw blurRad="38100" dist="19050" dir="2700000" algn="tl" rotWithShape="0">
                    <a:schemeClr val="dk1">
                      <a:alpha val="40000"/>
                    </a:schemeClr>
                  </a:outerShdw>
                </a:effectLst>
              </a:rPr>
              <a:t>AWARE BSS</a:t>
            </a:r>
            <a:endParaRPr lang="en-US" sz="1050" b="1" dirty="0">
              <a:ln w="10160">
                <a:solidFill>
                  <a:srgbClr val="FFFF00"/>
                </a:solidFill>
                <a:prstDash val="solid"/>
              </a:ln>
              <a:solidFill>
                <a:srgbClr val="FFFFFF"/>
              </a:solidFill>
              <a:effectLst>
                <a:innerShdw blurRad="114300">
                  <a:prstClr val="black"/>
                </a:innerShdw>
              </a:effectLst>
            </a:endParaRPr>
          </a:p>
          <a:p>
            <a:r>
              <a:rPr lang="en-US" sz="1050" dirty="0"/>
              <a:t>Christy Fubio</a:t>
            </a:r>
          </a:p>
          <a:p>
            <a:r>
              <a:rPr lang="en-US" sz="1000" dirty="0"/>
              <a:t>kroll3@marshall.edu</a:t>
            </a:r>
            <a:endParaRPr lang="en-US" sz="1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729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39E0-4CCE-4BB1-9B7D-0CDC308428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B30A95-2AB8-48C5-B6DB-87D64F4A1F92}"/>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1148CE89-AF9B-442D-A514-1AA55AA91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45302"/>
            <a:ext cx="11094720" cy="624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1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C059-ACB3-47B9-9913-610A84D41046}"/>
              </a:ext>
            </a:extLst>
          </p:cNvPr>
          <p:cNvSpPr>
            <a:spLocks noGrp="1"/>
          </p:cNvSpPr>
          <p:nvPr>
            <p:ph type="title"/>
          </p:nvPr>
        </p:nvSpPr>
        <p:spPr/>
        <p:txBody>
          <a:bodyPr/>
          <a:lstStyle/>
          <a:p>
            <a:r>
              <a:rPr lang="en-US" dirty="0"/>
              <a:t>“Step” 3 Resources</a:t>
            </a:r>
          </a:p>
        </p:txBody>
      </p:sp>
      <p:sp>
        <p:nvSpPr>
          <p:cNvPr id="3" name="Content Placeholder 2">
            <a:extLst>
              <a:ext uri="{FF2B5EF4-FFF2-40B4-BE49-F238E27FC236}">
                <a16:creationId xmlns:a16="http://schemas.microsoft.com/office/drawing/2014/main" id="{75CA4C6B-9147-4BD3-AA0D-71124693A0E8}"/>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“Solution Development” Section of Data Drill Down Worksheet: </a:t>
            </a:r>
            <a:r>
              <a:rPr lang="en-US" dirty="0">
                <a:hlinkClick r:id="rId3"/>
              </a:rPr>
              <a:t>https://files.pbisapps.org/pub/pdf/SWIS-Drill-Down-Worksheet.pdf</a:t>
            </a:r>
            <a:endParaRPr lang="en-US" dirty="0"/>
          </a:p>
          <a:p>
            <a:pPr>
              <a:buFont typeface="Wingdings" panose="05000000000000000000" pitchFamily="2" charset="2"/>
              <a:buChar char="v"/>
            </a:pPr>
            <a:r>
              <a:rPr lang="en-US" dirty="0"/>
              <a:t>Tips on using the data: </a:t>
            </a:r>
            <a:r>
              <a:rPr lang="en-US" dirty="0">
                <a:hlinkClick r:id="rId4"/>
              </a:rPr>
              <a:t>https://www.edutopia.org/article/3-tips-use-data-effectively</a:t>
            </a:r>
            <a:endParaRPr lang="en-US" dirty="0"/>
          </a:p>
          <a:p>
            <a:pPr>
              <a:buFont typeface="Wingdings" panose="05000000000000000000" pitchFamily="2" charset="2"/>
              <a:buChar char="v"/>
            </a:pPr>
            <a:r>
              <a:rPr lang="en-US" dirty="0"/>
              <a:t>BMHTAC Trainings: </a:t>
            </a:r>
            <a:r>
              <a:rPr lang="en-US" dirty="0">
                <a:hlinkClick r:id="rId5"/>
              </a:rPr>
              <a:t>https://www.marshall.edu/bmhtac/training-menu/trainings-glance/</a:t>
            </a:r>
            <a:endParaRPr lang="en-US" dirty="0"/>
          </a:p>
          <a:p>
            <a:pPr>
              <a:buFont typeface="Wingdings" panose="05000000000000000000" pitchFamily="2" charset="2"/>
              <a:buChar char="v"/>
            </a:pPr>
            <a:r>
              <a:rPr lang="en-US" dirty="0">
                <a:hlinkClick r:id="rId6"/>
              </a:rPr>
              <a:t>https://www2.ed.gov/programs/racetothetop/communities/bfk-rttt-communications-lessons-learned.pdf</a:t>
            </a:r>
            <a:endParaRPr lang="en-US" dirty="0"/>
          </a:p>
          <a:p>
            <a:pPr>
              <a:buFont typeface="Wingdings" panose="05000000000000000000" pitchFamily="2" charset="2"/>
              <a:buChar char="v"/>
            </a:pPr>
            <a:r>
              <a:rPr lang="en-US" dirty="0"/>
              <a:t>Successfully Implementing Transformational Change: </a:t>
            </a:r>
            <a:r>
              <a:rPr lang="en-US" dirty="0">
                <a:hlinkClick r:id="rId7"/>
              </a:rPr>
              <a:t>https://www.k12insight.com/trusted/change-schools-community-engagement/</a:t>
            </a:r>
            <a:endParaRPr lang="en-US" dirty="0"/>
          </a:p>
          <a:p>
            <a:pPr>
              <a:buFont typeface="Wingdings" panose="05000000000000000000" pitchFamily="2" charset="2"/>
              <a:buChar char="v"/>
            </a:pPr>
            <a:r>
              <a:rPr lang="en-US" dirty="0"/>
              <a:t>Video on aligning solutions to problem statements: </a:t>
            </a:r>
            <a:r>
              <a:rPr lang="en-US" dirty="0">
                <a:hlinkClick r:id="rId8"/>
              </a:rPr>
              <a:t>https://www.pbis.org/video/aligning-solutions-with-precise-problem-statements-in-tips</a:t>
            </a:r>
            <a:endParaRPr lang="en-US" dirty="0"/>
          </a:p>
          <a:p>
            <a:pPr>
              <a:buFont typeface="Wingdings" panose="05000000000000000000" pitchFamily="2" charset="2"/>
              <a:buChar char="v"/>
            </a:pPr>
            <a:r>
              <a:rPr lang="en-US" dirty="0"/>
              <a:t>Video on implementing solutions with integrity: </a:t>
            </a:r>
            <a:r>
              <a:rPr lang="en-US" dirty="0">
                <a:hlinkClick r:id="rId9"/>
              </a:rPr>
              <a:t>https://www.pbis.org/video/implement-solutions-with-integrity</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480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EE8A-394F-48F3-BB01-EE25304595C2}"/>
              </a:ext>
            </a:extLst>
          </p:cNvPr>
          <p:cNvSpPr>
            <a:spLocks noGrp="1"/>
          </p:cNvSpPr>
          <p:nvPr>
            <p:ph type="title"/>
          </p:nvPr>
        </p:nvSpPr>
        <p:spPr/>
        <p:txBody>
          <a:bodyPr/>
          <a:lstStyle/>
          <a:p>
            <a:r>
              <a:rPr lang="en-US" dirty="0"/>
              <a:t>“Step 3” Activity</a:t>
            </a:r>
          </a:p>
        </p:txBody>
      </p:sp>
      <p:sp>
        <p:nvSpPr>
          <p:cNvPr id="3" name="Content Placeholder 2">
            <a:extLst>
              <a:ext uri="{FF2B5EF4-FFF2-40B4-BE49-F238E27FC236}">
                <a16:creationId xmlns:a16="http://schemas.microsoft.com/office/drawing/2014/main" id="{2679B711-D414-4A93-A2B4-A1F9FF0BECBC}"/>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sz="3200" dirty="0"/>
              <a:t>Brainstorm some possible solutions based on your problem and goal statement</a:t>
            </a:r>
          </a:p>
          <a:p>
            <a:pPr lvl="1">
              <a:buFont typeface="Wingdings" panose="05000000000000000000" pitchFamily="2" charset="2"/>
              <a:buChar char="v"/>
            </a:pPr>
            <a:r>
              <a:rPr lang="en-US" sz="2800" dirty="0"/>
              <a:t>Remember to consider:</a:t>
            </a:r>
          </a:p>
          <a:p>
            <a:pPr lvl="2">
              <a:buFont typeface="Wingdings" panose="05000000000000000000" pitchFamily="2" charset="2"/>
              <a:buChar char="v"/>
            </a:pPr>
            <a:r>
              <a:rPr lang="en-US" sz="2000" dirty="0"/>
              <a:t>Timeframe</a:t>
            </a:r>
          </a:p>
          <a:p>
            <a:pPr lvl="2">
              <a:buFont typeface="Wingdings" panose="05000000000000000000" pitchFamily="2" charset="2"/>
              <a:buChar char="v"/>
            </a:pPr>
            <a:r>
              <a:rPr lang="en-US" sz="2000" dirty="0"/>
              <a:t>Specifics steps that will need to be done to implement the solution</a:t>
            </a:r>
          </a:p>
          <a:p>
            <a:pPr lvl="2">
              <a:buFont typeface="Wingdings" panose="05000000000000000000" pitchFamily="2" charset="2"/>
              <a:buChar char="v"/>
            </a:pPr>
            <a:r>
              <a:rPr lang="en-US" sz="2000" dirty="0"/>
              <a:t>How you will communicate the solution to others</a:t>
            </a:r>
          </a:p>
          <a:p>
            <a:pPr lvl="2">
              <a:buFont typeface="Wingdings" panose="05000000000000000000" pitchFamily="2" charset="2"/>
              <a:buChar char="v"/>
            </a:pPr>
            <a:r>
              <a:rPr lang="en-US" sz="2000" dirty="0"/>
              <a:t>Who will do any trainings or professional development that needs to be done</a:t>
            </a:r>
          </a:p>
          <a:p>
            <a:pPr lvl="2">
              <a:buFont typeface="Wingdings" panose="05000000000000000000" pitchFamily="2" charset="2"/>
              <a:buChar char="v"/>
            </a:pPr>
            <a:r>
              <a:rPr lang="en-US" sz="2000" dirty="0"/>
              <a:t>Changes that will need to be made with the students and how those will be introduced/taught</a:t>
            </a:r>
          </a:p>
          <a:p>
            <a:pPr lvl="2">
              <a:buFont typeface="Wingdings" panose="05000000000000000000" pitchFamily="2" charset="2"/>
              <a:buChar char="v"/>
            </a:pPr>
            <a:r>
              <a:rPr lang="en-US" sz="2000" dirty="0"/>
              <a:t>Getting buy-in from staff </a:t>
            </a:r>
          </a:p>
          <a:p>
            <a:pPr lvl="2">
              <a:buFont typeface="Wingdings" panose="05000000000000000000" pitchFamily="2" charset="2"/>
              <a:buChar char="v"/>
            </a:pPr>
            <a:r>
              <a:rPr lang="en-US" sz="2000" dirty="0"/>
              <a:t>Possible roadblocks that you will face</a:t>
            </a:r>
          </a:p>
          <a:p>
            <a:pPr lvl="2">
              <a:buFont typeface="Wingdings" panose="05000000000000000000" pitchFamily="2" charset="2"/>
              <a:buChar char="v"/>
            </a:pPr>
            <a:r>
              <a:rPr lang="en-US" sz="2000" dirty="0"/>
              <a:t>How the change will be measured</a:t>
            </a:r>
          </a:p>
          <a:p>
            <a:pPr>
              <a:buFont typeface="Wingdings" panose="05000000000000000000" pitchFamily="2" charset="2"/>
              <a:buChar char="v"/>
            </a:pPr>
            <a:r>
              <a:rPr lang="en-US" sz="3200" dirty="0"/>
              <a:t>Fill out the Steps 2 and 3 on the Drill Down Worksheet</a:t>
            </a:r>
          </a:p>
          <a:p>
            <a:pPr lvl="2">
              <a:buFont typeface="Wingdings" panose="05000000000000000000" pitchFamily="2" charset="2"/>
              <a:buChar char="v"/>
            </a:pPr>
            <a:endParaRPr lang="en-US" dirty="0"/>
          </a:p>
          <a:p>
            <a:pPr lvl="2">
              <a:buFont typeface="Wingdings" panose="05000000000000000000" pitchFamily="2" charset="2"/>
              <a:buChar char="v"/>
            </a:pPr>
            <a:endParaRPr lang="en-US" dirty="0"/>
          </a:p>
          <a:p>
            <a:pPr lvl="2">
              <a:buFont typeface="Wingdings" panose="05000000000000000000" pitchFamily="2" charset="2"/>
              <a:buChar char="v"/>
            </a:pPr>
            <a:endParaRPr lang="en-US" dirty="0"/>
          </a:p>
        </p:txBody>
      </p:sp>
    </p:spTree>
    <p:extLst>
      <p:ext uri="{BB962C8B-B14F-4D97-AF65-F5344CB8AC3E}">
        <p14:creationId xmlns:p14="http://schemas.microsoft.com/office/powerpoint/2010/main" val="428201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4">
            <a:extLst>
              <a:ext uri="{FF2B5EF4-FFF2-40B4-BE49-F238E27FC236}">
                <a16:creationId xmlns:a16="http://schemas.microsoft.com/office/drawing/2014/main" id="{B9D3A0FC-5D74-4BAC-9DDB-68A942650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78AF3-D3AE-4A3A-88D6-5E63687D3620}"/>
              </a:ext>
            </a:extLst>
          </p:cNvPr>
          <p:cNvSpPr>
            <a:spLocks noGrp="1"/>
          </p:cNvSpPr>
          <p:nvPr>
            <p:ph type="title"/>
          </p:nvPr>
        </p:nvSpPr>
        <p:spPr>
          <a:xfrm>
            <a:off x="4974771" y="634946"/>
            <a:ext cx="6574972" cy="1450757"/>
          </a:xfrm>
        </p:spPr>
        <p:txBody>
          <a:bodyPr>
            <a:normAutofit/>
          </a:bodyPr>
          <a:lstStyle/>
          <a:p>
            <a:r>
              <a:rPr lang="en-US" dirty="0"/>
              <a:t>“Step” 4</a:t>
            </a:r>
          </a:p>
        </p:txBody>
      </p:sp>
      <p:pic>
        <p:nvPicPr>
          <p:cNvPr id="7170" name="Picture 2" descr="Einstein and questioning ~ A More Beautiful Question by Warren Berger">
            <a:extLst>
              <a:ext uri="{FF2B5EF4-FFF2-40B4-BE49-F238E27FC236}">
                <a16:creationId xmlns:a16="http://schemas.microsoft.com/office/drawing/2014/main" id="{9CAD43C0-B328-4D54-9021-AAA2DE1F74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7" r="4894" b="-1"/>
          <a:stretch/>
        </p:blipFill>
        <p:spPr bwMode="auto">
          <a:xfrm>
            <a:off x="633999" y="1758550"/>
            <a:ext cx="4001315" cy="3077468"/>
          </a:xfrm>
          <a:prstGeom prst="rect">
            <a:avLst/>
          </a:prstGeom>
          <a:noFill/>
          <a:extLst>
            <a:ext uri="{909E8E84-426E-40DD-AFC4-6F175D3DCCD1}">
              <a14:hiddenFill xmlns:a14="http://schemas.microsoft.com/office/drawing/2010/main">
                <a:solidFill>
                  <a:srgbClr val="FFFFFF"/>
                </a:solidFill>
              </a14:hiddenFill>
            </a:ext>
          </a:extLst>
        </p:spPr>
      </p:pic>
      <p:cxnSp>
        <p:nvCxnSpPr>
          <p:cNvPr id="7177" name="Straight Connector 76">
            <a:extLst>
              <a:ext uri="{FF2B5EF4-FFF2-40B4-BE49-F238E27FC236}">
                <a16:creationId xmlns:a16="http://schemas.microsoft.com/office/drawing/2014/main" id="{69B36A11-4FA0-4989-A465-037DF52469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C30A02-C20C-4911-A9F8-A78370044893}"/>
              </a:ext>
            </a:extLst>
          </p:cNvPr>
          <p:cNvSpPr>
            <a:spLocks noGrp="1"/>
          </p:cNvSpPr>
          <p:nvPr>
            <p:ph idx="1"/>
          </p:nvPr>
        </p:nvSpPr>
        <p:spPr>
          <a:xfrm>
            <a:off x="4974769" y="2198914"/>
            <a:ext cx="6574973" cy="3670180"/>
          </a:xfrm>
        </p:spPr>
        <p:txBody>
          <a:bodyPr>
            <a:normAutofit/>
          </a:bodyPr>
          <a:lstStyle/>
          <a:p>
            <a:pPr>
              <a:buFont typeface="Wingdings" panose="05000000000000000000" pitchFamily="2" charset="2"/>
              <a:buChar char="v"/>
            </a:pPr>
            <a:r>
              <a:rPr lang="en-US" sz="2400" dirty="0"/>
              <a:t>How do we know how well our solution is working?</a:t>
            </a:r>
          </a:p>
          <a:p>
            <a:pPr>
              <a:buFont typeface="Wingdings" panose="05000000000000000000" pitchFamily="2" charset="2"/>
              <a:buChar char="v"/>
            </a:pPr>
            <a:r>
              <a:rPr lang="en-US" sz="2400" dirty="0"/>
              <a:t>Look back at the data!</a:t>
            </a:r>
          </a:p>
          <a:p>
            <a:pPr lvl="1">
              <a:buFont typeface="Wingdings" panose="05000000000000000000" pitchFamily="2" charset="2"/>
              <a:buChar char="v"/>
            </a:pPr>
            <a:r>
              <a:rPr lang="en-US" sz="2000" dirty="0"/>
              <a:t>Is it changing?</a:t>
            </a:r>
          </a:p>
          <a:p>
            <a:pPr lvl="1">
              <a:buFont typeface="Wingdings" panose="05000000000000000000" pitchFamily="2" charset="2"/>
              <a:buChar char="v"/>
            </a:pPr>
            <a:r>
              <a:rPr lang="en-US" sz="2000" dirty="0"/>
              <a:t>Is it approaching the goal? Getting further away? </a:t>
            </a:r>
          </a:p>
          <a:p>
            <a:pPr lvl="1">
              <a:buFont typeface="Wingdings" panose="05000000000000000000" pitchFamily="2" charset="2"/>
              <a:buChar char="v"/>
            </a:pPr>
            <a:r>
              <a:rPr lang="en-US" sz="2000" dirty="0"/>
              <a:t>Is it fitting into the pattern more once the solution has been implemented?</a:t>
            </a:r>
          </a:p>
          <a:p>
            <a:pPr lvl="1">
              <a:buFont typeface="Wingdings" panose="05000000000000000000" pitchFamily="2" charset="2"/>
              <a:buChar char="v"/>
            </a:pPr>
            <a:r>
              <a:rPr lang="en-US" sz="2000" dirty="0"/>
              <a:t>Compare data points before and after implementation</a:t>
            </a:r>
          </a:p>
          <a:p>
            <a:pPr lvl="1">
              <a:buFont typeface="Wingdings" panose="05000000000000000000" pitchFamily="2" charset="2"/>
              <a:buChar char="v"/>
            </a:pPr>
            <a:r>
              <a:rPr lang="en-US" sz="2000" dirty="0"/>
              <a:t>If there is a change, was it most likely because of the change you made? Or was there another factor?</a:t>
            </a:r>
          </a:p>
          <a:p>
            <a:pPr lvl="1">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79" name="Rectangle 78">
            <a:extLst>
              <a:ext uri="{FF2B5EF4-FFF2-40B4-BE49-F238E27FC236}">
                <a16:creationId xmlns:a16="http://schemas.microsoft.com/office/drawing/2014/main" id="{B8DB8C60-3B7D-46C5-B1A9-A295D8A48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1" name="Rectangle 80">
            <a:extLst>
              <a:ext uri="{FF2B5EF4-FFF2-40B4-BE49-F238E27FC236}">
                <a16:creationId xmlns:a16="http://schemas.microsoft.com/office/drawing/2014/main" id="{7B7006A8-EB46-45ED-977F-BC489E2B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4700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8924-6B92-49A3-828F-BBE4456CC21B}"/>
              </a:ext>
            </a:extLst>
          </p:cNvPr>
          <p:cNvSpPr>
            <a:spLocks noGrp="1"/>
          </p:cNvSpPr>
          <p:nvPr>
            <p:ph type="title"/>
          </p:nvPr>
        </p:nvSpPr>
        <p:spPr/>
        <p:txBody>
          <a:bodyPr/>
          <a:lstStyle/>
          <a:p>
            <a:r>
              <a:rPr lang="en-US" dirty="0"/>
              <a:t>“Step” 4 Resources</a:t>
            </a:r>
          </a:p>
        </p:txBody>
      </p:sp>
      <p:sp>
        <p:nvSpPr>
          <p:cNvPr id="3" name="Content Placeholder 2">
            <a:extLst>
              <a:ext uri="{FF2B5EF4-FFF2-40B4-BE49-F238E27FC236}">
                <a16:creationId xmlns:a16="http://schemas.microsoft.com/office/drawing/2014/main" id="{83A70024-27FC-445E-B592-8E4AA7D10B37}"/>
              </a:ext>
            </a:extLst>
          </p:cNvPr>
          <p:cNvSpPr>
            <a:spLocks noGrp="1"/>
          </p:cNvSpPr>
          <p:nvPr>
            <p:ph idx="1"/>
          </p:nvPr>
        </p:nvSpPr>
        <p:spPr/>
        <p:txBody>
          <a:bodyPr/>
          <a:lstStyle/>
          <a:p>
            <a:pPr>
              <a:buFont typeface="Wingdings" panose="05000000000000000000" pitchFamily="2" charset="2"/>
              <a:buChar char="v"/>
            </a:pPr>
            <a:r>
              <a:rPr lang="en-US" dirty="0"/>
              <a:t>Measuring Progress in Schools: </a:t>
            </a:r>
            <a:r>
              <a:rPr lang="en-US" dirty="0">
                <a:hlinkClick r:id="rId3"/>
              </a:rPr>
              <a:t>https://edtech4beginners.com/2018/12/17/the-easiest-ways-to-measure-your-progress-in-school/</a:t>
            </a:r>
            <a:endParaRPr lang="en-US" dirty="0"/>
          </a:p>
          <a:p>
            <a:pPr>
              <a:buFont typeface="Wingdings" panose="05000000000000000000" pitchFamily="2" charset="2"/>
              <a:buChar char="v"/>
            </a:pPr>
            <a:r>
              <a:rPr lang="en-US" dirty="0"/>
              <a:t>Video on monitoring solutions and comparing progress to goals: </a:t>
            </a:r>
            <a:r>
              <a:rPr lang="en-US" dirty="0">
                <a:hlinkClick r:id="rId4"/>
              </a:rPr>
              <a:t>https://www.pbis.org/video/monitor-impact-of-solutions-and-compare-against-goal-in-team-initiated-problem-solving</a:t>
            </a:r>
            <a:endParaRPr lang="en-US" dirty="0"/>
          </a:p>
          <a:p>
            <a:endParaRPr lang="en-US" dirty="0"/>
          </a:p>
          <a:p>
            <a:endParaRPr lang="en-US" dirty="0"/>
          </a:p>
        </p:txBody>
      </p:sp>
    </p:spTree>
    <p:extLst>
      <p:ext uri="{BB962C8B-B14F-4D97-AF65-F5344CB8AC3E}">
        <p14:creationId xmlns:p14="http://schemas.microsoft.com/office/powerpoint/2010/main" val="14639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716F-D9F3-4930-87EC-CB2CF00C0773}"/>
              </a:ext>
            </a:extLst>
          </p:cNvPr>
          <p:cNvSpPr>
            <a:spLocks noGrp="1"/>
          </p:cNvSpPr>
          <p:nvPr>
            <p:ph type="title"/>
          </p:nvPr>
        </p:nvSpPr>
        <p:spPr/>
        <p:txBody>
          <a:bodyPr/>
          <a:lstStyle/>
          <a:p>
            <a:r>
              <a:rPr lang="en-US" dirty="0"/>
              <a:t>What You Will Need</a:t>
            </a:r>
          </a:p>
        </p:txBody>
      </p:sp>
      <p:sp>
        <p:nvSpPr>
          <p:cNvPr id="3" name="Content Placeholder 2">
            <a:extLst>
              <a:ext uri="{FF2B5EF4-FFF2-40B4-BE49-F238E27FC236}">
                <a16:creationId xmlns:a16="http://schemas.microsoft.com/office/drawing/2014/main" id="{4BA18BF2-B609-4237-87AD-2945AC71A2F8}"/>
              </a:ext>
            </a:extLst>
          </p:cNvPr>
          <p:cNvSpPr>
            <a:spLocks noGrp="1"/>
          </p:cNvSpPr>
          <p:nvPr>
            <p:ph idx="1"/>
          </p:nvPr>
        </p:nvSpPr>
        <p:spPr/>
        <p:txBody>
          <a:bodyPr>
            <a:normAutofit/>
          </a:bodyPr>
          <a:lstStyle/>
          <a:p>
            <a:pPr>
              <a:buFont typeface="Wingdings" panose="05000000000000000000" pitchFamily="2" charset="2"/>
              <a:buChar char="v"/>
            </a:pPr>
            <a:r>
              <a:rPr lang="en-US" sz="3200" dirty="0"/>
              <a:t>Your school behavior data</a:t>
            </a:r>
          </a:p>
          <a:p>
            <a:pPr lvl="1">
              <a:buFont typeface="Wingdings" panose="05000000000000000000" pitchFamily="2" charset="2"/>
              <a:buChar char="v"/>
            </a:pPr>
            <a:r>
              <a:rPr lang="en-US" sz="2800" dirty="0"/>
              <a:t>Should show behavior frequency, location of behaviors, time of day, specific students, etc. </a:t>
            </a:r>
          </a:p>
          <a:p>
            <a:pPr>
              <a:buFont typeface="Wingdings" panose="05000000000000000000" pitchFamily="2" charset="2"/>
              <a:buChar char="v"/>
            </a:pPr>
            <a:r>
              <a:rPr lang="en-US" sz="3200" dirty="0"/>
              <a:t>Worksheets/Charts to organize your data as you go through the process</a:t>
            </a:r>
          </a:p>
          <a:p>
            <a:pPr lvl="1">
              <a:buFont typeface="Wingdings" panose="05000000000000000000" pitchFamily="2" charset="2"/>
              <a:buChar char="v"/>
            </a:pPr>
            <a:r>
              <a:rPr lang="en-US" sz="2800" dirty="0"/>
              <a:t>Example: Drill Down Worksheet</a:t>
            </a:r>
          </a:p>
          <a:p>
            <a:pPr>
              <a:buFont typeface="Wingdings" panose="05000000000000000000" pitchFamily="2" charset="2"/>
              <a:buChar char="v"/>
            </a:pPr>
            <a:r>
              <a:rPr lang="en-US" sz="3200" dirty="0"/>
              <a:t>An open-mind to a new, research-based process</a:t>
            </a:r>
          </a:p>
        </p:txBody>
      </p:sp>
    </p:spTree>
    <p:extLst>
      <p:ext uri="{BB962C8B-B14F-4D97-AF65-F5344CB8AC3E}">
        <p14:creationId xmlns:p14="http://schemas.microsoft.com/office/powerpoint/2010/main" val="145658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A401-66FC-42B1-AC2D-06AA0CA5F3A4}"/>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04192E84-9082-42BE-AB18-899DFAB8B3D4}"/>
              </a:ext>
            </a:extLst>
          </p:cNvPr>
          <p:cNvSpPr>
            <a:spLocks noGrp="1"/>
          </p:cNvSpPr>
          <p:nvPr>
            <p:ph idx="1"/>
          </p:nvPr>
        </p:nvSpPr>
        <p:spPr/>
        <p:txBody>
          <a:bodyPr>
            <a:normAutofit/>
          </a:bodyPr>
          <a:lstStyle/>
          <a:p>
            <a:pPr>
              <a:buFont typeface="Wingdings" panose="05000000000000000000" pitchFamily="2" charset="2"/>
              <a:buChar char="v"/>
            </a:pPr>
            <a:r>
              <a:rPr lang="en-US" sz="2800" dirty="0"/>
              <a:t>Draw conclusions based on the data you collected and answers to the questions you asked</a:t>
            </a:r>
          </a:p>
          <a:p>
            <a:pPr lvl="1">
              <a:buFont typeface="Wingdings" panose="05000000000000000000" pitchFamily="2" charset="2"/>
              <a:buChar char="v"/>
            </a:pPr>
            <a:r>
              <a:rPr lang="en-US" sz="2400" dirty="0"/>
              <a:t>Did we reach our goal? If not, was it because we did not implement it long enough? Or should we try something else? </a:t>
            </a:r>
          </a:p>
          <a:p>
            <a:pPr lvl="2">
              <a:buFont typeface="Wingdings" panose="05000000000000000000" pitchFamily="2" charset="2"/>
              <a:buChar char="v"/>
            </a:pPr>
            <a:r>
              <a:rPr lang="en-US" sz="1800" dirty="0"/>
              <a:t>The brain wants to maintain the status quo, so change can take time!!</a:t>
            </a:r>
          </a:p>
        </p:txBody>
      </p:sp>
      <p:pic>
        <p:nvPicPr>
          <p:cNvPr id="9218" name="Picture 2" descr="The 7 Pillars of Data-Driven Company Culture - Alex Birkett">
            <a:extLst>
              <a:ext uri="{FF2B5EF4-FFF2-40B4-BE49-F238E27FC236}">
                <a16:creationId xmlns:a16="http://schemas.microsoft.com/office/drawing/2014/main" id="{5FD349AC-C694-4C52-A706-0059D42E4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477" y="3751165"/>
            <a:ext cx="7915045" cy="246245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2CAB03F-6253-4B39-9753-01A03D8E0361}"/>
              </a:ext>
            </a:extLst>
          </p:cNvPr>
          <p:cNvSpPr/>
          <p:nvPr/>
        </p:nvSpPr>
        <p:spPr>
          <a:xfrm>
            <a:off x="7504370" y="3751165"/>
            <a:ext cx="2728572" cy="2440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Gut feelings and instincts are important, but it should lead to more questions, not ignoring the data</a:t>
            </a:r>
          </a:p>
        </p:txBody>
      </p:sp>
    </p:spTree>
    <p:extLst>
      <p:ext uri="{BB962C8B-B14F-4D97-AF65-F5344CB8AC3E}">
        <p14:creationId xmlns:p14="http://schemas.microsoft.com/office/powerpoint/2010/main" val="23211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B79C-91F2-40FB-9F49-27F5E2AE5317}"/>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E90CCD9C-B63D-436B-98BD-54A4742A17D9}"/>
              </a:ext>
            </a:extLst>
          </p:cNvPr>
          <p:cNvSpPr>
            <a:spLocks noGrp="1"/>
          </p:cNvSpPr>
          <p:nvPr>
            <p:ph idx="1"/>
          </p:nvPr>
        </p:nvSpPr>
        <p:spPr>
          <a:xfrm>
            <a:off x="1097280" y="1845734"/>
            <a:ext cx="5694045" cy="4023360"/>
          </a:xfrm>
        </p:spPr>
        <p:txBody>
          <a:bodyPr/>
          <a:lstStyle/>
          <a:p>
            <a:pPr>
              <a:buFont typeface="Wingdings" panose="05000000000000000000" pitchFamily="2" charset="2"/>
              <a:buChar char="v"/>
            </a:pPr>
            <a:r>
              <a:rPr lang="en-US" sz="3200" dirty="0"/>
              <a:t>Decide your next steps based on your conclusions</a:t>
            </a:r>
          </a:p>
          <a:p>
            <a:pPr lvl="1">
              <a:buFont typeface="Wingdings" panose="05000000000000000000" pitchFamily="2" charset="2"/>
              <a:buChar char="v"/>
            </a:pPr>
            <a:r>
              <a:rPr lang="en-US" sz="2800" dirty="0"/>
              <a:t>Should we continue implementing the solution and make adjustments?</a:t>
            </a:r>
          </a:p>
          <a:p>
            <a:pPr lvl="1">
              <a:buFont typeface="Wingdings" panose="05000000000000000000" pitchFamily="2" charset="2"/>
              <a:buChar char="v"/>
            </a:pPr>
            <a:r>
              <a:rPr lang="en-US" sz="2800" dirty="0"/>
              <a:t>Or should we try a different solution? </a:t>
            </a:r>
          </a:p>
          <a:p>
            <a:pPr lvl="1">
              <a:buFont typeface="Wingdings" panose="05000000000000000000" pitchFamily="2" charset="2"/>
              <a:buChar char="v"/>
            </a:pPr>
            <a:r>
              <a:rPr lang="en-US" sz="2800" dirty="0"/>
              <a:t>Should we continue the implementation and move on to the next problem from our data? </a:t>
            </a:r>
          </a:p>
          <a:p>
            <a:endParaRPr lang="en-US" dirty="0"/>
          </a:p>
        </p:txBody>
      </p:sp>
      <p:pic>
        <p:nvPicPr>
          <p:cNvPr id="10242" name="Picture 2" descr="105 What&amp;#39;s Next Illustrations &amp;amp; Clip Art - iStock">
            <a:extLst>
              <a:ext uri="{FF2B5EF4-FFF2-40B4-BE49-F238E27FC236}">
                <a16:creationId xmlns:a16="http://schemas.microsoft.com/office/drawing/2014/main" id="{DA83946D-4742-42B8-8D2B-8A432EF1E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1845734"/>
            <a:ext cx="4316731" cy="4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C140-277A-4BB6-9F7E-4E13418FB26D}"/>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BD6C91F3-51FA-4818-BA3B-6BA4C19FD680}"/>
              </a:ext>
            </a:extLst>
          </p:cNvPr>
          <p:cNvSpPr>
            <a:spLocks noGrp="1"/>
          </p:cNvSpPr>
          <p:nvPr>
            <p:ph idx="1"/>
          </p:nvPr>
        </p:nvSpPr>
        <p:spPr>
          <a:xfrm>
            <a:off x="1097280" y="1845734"/>
            <a:ext cx="4431650" cy="4023360"/>
          </a:xfrm>
        </p:spPr>
        <p:txBody>
          <a:bodyPr/>
          <a:lstStyle/>
          <a:p>
            <a:pPr>
              <a:buFont typeface="Wingdings" panose="05000000000000000000" pitchFamily="2" charset="2"/>
              <a:buChar char="v"/>
            </a:pPr>
            <a:r>
              <a:rPr lang="en-US" sz="2800" dirty="0"/>
              <a:t>Communication is key not only in the implementing steps, but also when drawing conclusions</a:t>
            </a:r>
          </a:p>
          <a:p>
            <a:pPr lvl="1">
              <a:buFont typeface="Wingdings" panose="05000000000000000000" pitchFamily="2" charset="2"/>
              <a:buChar char="v"/>
            </a:pPr>
            <a:r>
              <a:rPr lang="en-US" sz="2400" dirty="0"/>
              <a:t>Help others see the importance of the decisions and changes that are being made</a:t>
            </a:r>
          </a:p>
          <a:p>
            <a:pPr lvl="1">
              <a:buFont typeface="Wingdings" panose="05000000000000000000" pitchFamily="2" charset="2"/>
              <a:buChar char="v"/>
            </a:pPr>
            <a:r>
              <a:rPr lang="en-US" sz="2400" dirty="0"/>
              <a:t>Can help increase buy-in for future initiatives and changes</a:t>
            </a:r>
          </a:p>
          <a:p>
            <a:endParaRPr lang="en-US" dirty="0"/>
          </a:p>
        </p:txBody>
      </p:sp>
      <p:pic>
        <p:nvPicPr>
          <p:cNvPr id="5" name="Picture 4" descr="Icon&#10;&#10;Description automatically generated">
            <a:extLst>
              <a:ext uri="{FF2B5EF4-FFF2-40B4-BE49-F238E27FC236}">
                <a16:creationId xmlns:a16="http://schemas.microsoft.com/office/drawing/2014/main" id="{84113E69-1A26-48AF-9E73-9ABFFA4FD3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16009" y="1976810"/>
            <a:ext cx="5631712" cy="3963301"/>
          </a:xfrm>
          <a:prstGeom prst="rect">
            <a:avLst/>
          </a:prstGeom>
        </p:spPr>
      </p:pic>
    </p:spTree>
    <p:extLst>
      <p:ext uri="{BB962C8B-B14F-4D97-AF65-F5344CB8AC3E}">
        <p14:creationId xmlns:p14="http://schemas.microsoft.com/office/powerpoint/2010/main" val="196115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25C4-D955-48A0-BFCD-2477DA49722E}"/>
              </a:ext>
            </a:extLst>
          </p:cNvPr>
          <p:cNvSpPr>
            <a:spLocks noGrp="1"/>
          </p:cNvSpPr>
          <p:nvPr>
            <p:ph type="title"/>
          </p:nvPr>
        </p:nvSpPr>
        <p:spPr/>
        <p:txBody>
          <a:bodyPr/>
          <a:lstStyle/>
          <a:p>
            <a:r>
              <a:rPr lang="en-US" dirty="0"/>
              <a:t>“Step” 5 Resources	</a:t>
            </a:r>
          </a:p>
        </p:txBody>
      </p:sp>
      <p:sp>
        <p:nvSpPr>
          <p:cNvPr id="3" name="Content Placeholder 2">
            <a:extLst>
              <a:ext uri="{FF2B5EF4-FFF2-40B4-BE49-F238E27FC236}">
                <a16:creationId xmlns:a16="http://schemas.microsoft.com/office/drawing/2014/main" id="{ED6B6C73-A6D6-4F7E-806F-76CC4A88A685}"/>
              </a:ext>
            </a:extLst>
          </p:cNvPr>
          <p:cNvSpPr>
            <a:spLocks noGrp="1"/>
          </p:cNvSpPr>
          <p:nvPr>
            <p:ph idx="1"/>
          </p:nvPr>
        </p:nvSpPr>
        <p:spPr/>
        <p:txBody>
          <a:bodyPr/>
          <a:lstStyle/>
          <a:p>
            <a:pPr>
              <a:buFont typeface="Wingdings" panose="05000000000000000000" pitchFamily="2" charset="2"/>
              <a:buChar char="v"/>
            </a:pPr>
            <a:r>
              <a:rPr lang="en-US" dirty="0"/>
              <a:t>Video on what to do after the monitoring stage: </a:t>
            </a:r>
            <a:r>
              <a:rPr lang="en-US" dirty="0">
                <a:hlinkClick r:id="rId3"/>
              </a:rPr>
              <a:t>https://www.pbis.org/video/summative-evaluation-decisions-in-team-initiated-problem-solving</a:t>
            </a:r>
            <a:endParaRPr lang="en-US" dirty="0"/>
          </a:p>
          <a:p>
            <a:endParaRPr lang="en-US" dirty="0"/>
          </a:p>
        </p:txBody>
      </p:sp>
    </p:spTree>
    <p:extLst>
      <p:ext uri="{BB962C8B-B14F-4D97-AF65-F5344CB8AC3E}">
        <p14:creationId xmlns:p14="http://schemas.microsoft.com/office/powerpoint/2010/main" val="2417559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00D3-63B2-4C54-BF59-C418874942B0}"/>
              </a:ext>
            </a:extLst>
          </p:cNvPr>
          <p:cNvSpPr>
            <a:spLocks noGrp="1"/>
          </p:cNvSpPr>
          <p:nvPr>
            <p:ph type="title"/>
          </p:nvPr>
        </p:nvSpPr>
        <p:spPr/>
        <p:txBody>
          <a:bodyPr/>
          <a:lstStyle/>
          <a:p>
            <a:r>
              <a:rPr lang="en-US" dirty="0"/>
              <a:t>“Step” 4 and 5 Activity</a:t>
            </a:r>
          </a:p>
        </p:txBody>
      </p:sp>
      <p:sp>
        <p:nvSpPr>
          <p:cNvPr id="3" name="Content Placeholder 2">
            <a:extLst>
              <a:ext uri="{FF2B5EF4-FFF2-40B4-BE49-F238E27FC236}">
                <a16:creationId xmlns:a16="http://schemas.microsoft.com/office/drawing/2014/main" id="{6DE33DEE-DB2A-4170-A56E-22FCF5E98005}"/>
              </a:ext>
            </a:extLst>
          </p:cNvPr>
          <p:cNvSpPr>
            <a:spLocks noGrp="1"/>
          </p:cNvSpPr>
          <p:nvPr>
            <p:ph idx="1"/>
          </p:nvPr>
        </p:nvSpPr>
        <p:spPr/>
        <p:txBody>
          <a:bodyPr/>
          <a:lstStyle/>
          <a:p>
            <a:pPr>
              <a:buFont typeface="Wingdings" panose="05000000000000000000" pitchFamily="2" charset="2"/>
              <a:buChar char="v"/>
            </a:pPr>
            <a:r>
              <a:rPr lang="en-US" dirty="0"/>
              <a:t>These steps will need to come later.</a:t>
            </a:r>
          </a:p>
          <a:p>
            <a:pPr>
              <a:buFont typeface="Wingdings" panose="05000000000000000000" pitchFamily="2" charset="2"/>
              <a:buChar char="v"/>
            </a:pPr>
            <a:r>
              <a:rPr lang="en-US" dirty="0"/>
              <a:t>For now, consider the following:</a:t>
            </a:r>
          </a:p>
          <a:p>
            <a:pPr lvl="1">
              <a:buFont typeface="Wingdings" panose="05000000000000000000" pitchFamily="2" charset="2"/>
              <a:buChar char="v"/>
            </a:pPr>
            <a:r>
              <a:rPr lang="en-US" dirty="0"/>
              <a:t>What will you look at to determine the success of your solution? What data will you look at/collect?</a:t>
            </a:r>
          </a:p>
          <a:p>
            <a:pPr lvl="1">
              <a:buFont typeface="Wingdings" panose="05000000000000000000" pitchFamily="2" charset="2"/>
              <a:buChar char="v"/>
            </a:pPr>
            <a:r>
              <a:rPr lang="en-US" dirty="0"/>
              <a:t>How often will you collect data?</a:t>
            </a:r>
          </a:p>
          <a:p>
            <a:pPr lvl="1">
              <a:buFont typeface="Wingdings" panose="05000000000000000000" pitchFamily="2" charset="2"/>
              <a:buChar char="v"/>
            </a:pPr>
            <a:r>
              <a:rPr lang="en-US" dirty="0"/>
              <a:t>Who will be in charge of collecting/organizing the data?</a:t>
            </a:r>
          </a:p>
          <a:p>
            <a:pPr lvl="1">
              <a:buFont typeface="Wingdings" panose="05000000000000000000" pitchFamily="2" charset="2"/>
              <a:buChar char="v"/>
            </a:pPr>
            <a:r>
              <a:rPr lang="en-US" dirty="0"/>
              <a:t>When will you come together to examine the data again?</a:t>
            </a:r>
          </a:p>
          <a:p>
            <a:pPr lvl="1">
              <a:buFont typeface="Wingdings" panose="05000000000000000000" pitchFamily="2" charset="2"/>
              <a:buChar char="v"/>
            </a:pPr>
            <a:r>
              <a:rPr lang="en-US" dirty="0"/>
              <a:t>What would you consider a success? </a:t>
            </a:r>
          </a:p>
          <a:p>
            <a:pPr lvl="1">
              <a:buFont typeface="Wingdings" panose="05000000000000000000" pitchFamily="2" charset="2"/>
              <a:buChar char="v"/>
            </a:pPr>
            <a:r>
              <a:rPr lang="en-US" dirty="0"/>
              <a:t>How will you communicate data at this point to the rest of the school/others?</a:t>
            </a:r>
          </a:p>
          <a:p>
            <a:pPr>
              <a:buFont typeface="Wingdings" panose="05000000000000000000" pitchFamily="2" charset="2"/>
              <a:buChar char="v"/>
            </a:pPr>
            <a:r>
              <a:rPr lang="en-US" dirty="0"/>
              <a:t>Fill out Step 4 of the Drill Down Sheet</a:t>
            </a:r>
          </a:p>
        </p:txBody>
      </p:sp>
    </p:spTree>
    <p:extLst>
      <p:ext uri="{BB962C8B-B14F-4D97-AF65-F5344CB8AC3E}">
        <p14:creationId xmlns:p14="http://schemas.microsoft.com/office/powerpoint/2010/main" val="1149118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BACD-5DB3-4286-A0ED-52A1C63A53EF}"/>
              </a:ext>
            </a:extLst>
          </p:cNvPr>
          <p:cNvSpPr>
            <a:spLocks noGrp="1"/>
          </p:cNvSpPr>
          <p:nvPr>
            <p:ph type="title"/>
          </p:nvPr>
        </p:nvSpPr>
        <p:spPr/>
        <p:txBody>
          <a:bodyPr/>
          <a:lstStyle/>
          <a:p>
            <a:r>
              <a:rPr lang="en-US" dirty="0"/>
              <a:t>It’s a Cycle</a:t>
            </a:r>
          </a:p>
        </p:txBody>
      </p:sp>
      <p:sp>
        <p:nvSpPr>
          <p:cNvPr id="3" name="Content Placeholder 2">
            <a:extLst>
              <a:ext uri="{FF2B5EF4-FFF2-40B4-BE49-F238E27FC236}">
                <a16:creationId xmlns:a16="http://schemas.microsoft.com/office/drawing/2014/main" id="{F9042A5D-90C3-4C52-AF67-0A9B5F3EEABA}"/>
              </a:ext>
            </a:extLst>
          </p:cNvPr>
          <p:cNvSpPr>
            <a:spLocks noGrp="1"/>
          </p:cNvSpPr>
          <p:nvPr>
            <p:ph idx="1"/>
          </p:nvPr>
        </p:nvSpPr>
        <p:spPr>
          <a:xfrm>
            <a:off x="1097280" y="1845734"/>
            <a:ext cx="3769995" cy="4023360"/>
          </a:xfrm>
        </p:spPr>
        <p:txBody>
          <a:bodyPr>
            <a:normAutofit lnSpcReduction="10000"/>
          </a:bodyPr>
          <a:lstStyle/>
          <a:p>
            <a:pPr>
              <a:buFont typeface="Wingdings" panose="05000000000000000000" pitchFamily="2" charset="2"/>
              <a:buChar char="v"/>
            </a:pPr>
            <a:r>
              <a:rPr lang="en-US" dirty="0"/>
              <a:t>It’s never “welp we met our goal, no more data-based decisions!!” </a:t>
            </a:r>
          </a:p>
          <a:p>
            <a:pPr>
              <a:buFont typeface="Wingdings" panose="05000000000000000000" pitchFamily="2" charset="2"/>
              <a:buChar char="v"/>
            </a:pPr>
            <a:r>
              <a:rPr lang="en-US" dirty="0"/>
              <a:t>Once you decide if you should make adjustments to the implemented practice, if you are going to try to implement a different practice, or you move on to a new problem statement, go back to the appropriate step and keep on going!</a:t>
            </a:r>
          </a:p>
          <a:p>
            <a:pPr>
              <a:buFont typeface="Wingdings" panose="05000000000000000000" pitchFamily="2" charset="2"/>
              <a:buChar char="v"/>
            </a:pPr>
            <a:r>
              <a:rPr lang="en-US" dirty="0"/>
              <a:t>“Excellence is the gradual result of always striving to do better” – Pat Riley</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pic>
        <p:nvPicPr>
          <p:cNvPr id="9" name="Picture 8">
            <a:extLst>
              <a:ext uri="{FF2B5EF4-FFF2-40B4-BE49-F238E27FC236}">
                <a16:creationId xmlns:a16="http://schemas.microsoft.com/office/drawing/2014/main" id="{8BAEF3D8-C62F-4469-A673-1C2668F5A6E6}"/>
              </a:ext>
            </a:extLst>
          </p:cNvPr>
          <p:cNvPicPr>
            <a:picLocks noChangeAspect="1"/>
          </p:cNvPicPr>
          <p:nvPr/>
        </p:nvPicPr>
        <p:blipFill rotWithShape="1">
          <a:blip r:embed="rId3"/>
          <a:srcRect t="9721" r="2109" b="6806"/>
          <a:stretch/>
        </p:blipFill>
        <p:spPr>
          <a:xfrm>
            <a:off x="5076826" y="2036234"/>
            <a:ext cx="6156066" cy="2952750"/>
          </a:xfrm>
          <a:prstGeom prst="rect">
            <a:avLst/>
          </a:prstGeom>
        </p:spPr>
      </p:pic>
      <p:sp>
        <p:nvSpPr>
          <p:cNvPr id="10" name="TextBox 9">
            <a:extLst>
              <a:ext uri="{FF2B5EF4-FFF2-40B4-BE49-F238E27FC236}">
                <a16:creationId xmlns:a16="http://schemas.microsoft.com/office/drawing/2014/main" id="{F98794F3-FE5A-42C6-A239-BF9C755B7DFD}"/>
              </a:ext>
            </a:extLst>
          </p:cNvPr>
          <p:cNvSpPr txBox="1"/>
          <p:nvPr/>
        </p:nvSpPr>
        <p:spPr>
          <a:xfrm>
            <a:off x="5298817" y="5105400"/>
            <a:ext cx="5934075" cy="923330"/>
          </a:xfrm>
          <a:prstGeom prst="rect">
            <a:avLst/>
          </a:prstGeom>
          <a:noFill/>
        </p:spPr>
        <p:txBody>
          <a:bodyPr wrap="square" rtlCol="0">
            <a:spAutoFit/>
          </a:bodyPr>
          <a:lstStyle/>
          <a:p>
            <a:r>
              <a:rPr lang="en-US" dirty="0"/>
              <a:t>Notice that a Google Image search for “process of improvement in schools” brings up almost exclusively </a:t>
            </a:r>
            <a:r>
              <a:rPr lang="en-US" b="1" dirty="0"/>
              <a:t>cycles</a:t>
            </a:r>
            <a:r>
              <a:rPr lang="en-US" dirty="0"/>
              <a:t>, and rarely a linear process</a:t>
            </a:r>
          </a:p>
        </p:txBody>
      </p:sp>
    </p:spTree>
    <p:extLst>
      <p:ext uri="{BB962C8B-B14F-4D97-AF65-F5344CB8AC3E}">
        <p14:creationId xmlns:p14="http://schemas.microsoft.com/office/powerpoint/2010/main" val="1316798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9B63-13CF-45CC-B2BA-D78F02E36578}"/>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16FDAC6C-D785-4310-9893-F80ADCFDA932}"/>
              </a:ext>
            </a:extLst>
          </p:cNvPr>
          <p:cNvSpPr>
            <a:spLocks noGrp="1"/>
          </p:cNvSpPr>
          <p:nvPr>
            <p:ph idx="1"/>
          </p:nvPr>
        </p:nvSpPr>
        <p:spPr/>
        <p:txBody>
          <a:bodyPr/>
          <a:lstStyle/>
          <a:p>
            <a:pPr>
              <a:buFont typeface="Wingdings" panose="05000000000000000000" pitchFamily="2" charset="2"/>
              <a:buChar char="v"/>
            </a:pPr>
            <a:r>
              <a:rPr lang="en-US" dirty="0"/>
              <a:t>Data-Based Decision Making: </a:t>
            </a:r>
            <a:r>
              <a:rPr lang="en-US" dirty="0">
                <a:hlinkClick r:id="rId3"/>
              </a:rPr>
              <a:t>https://www.pbis.org/topics/data-based-decision-making</a:t>
            </a:r>
            <a:endParaRPr lang="en-US" dirty="0"/>
          </a:p>
          <a:p>
            <a:pPr>
              <a:buFont typeface="Wingdings" panose="05000000000000000000" pitchFamily="2" charset="2"/>
              <a:buChar char="v"/>
            </a:pPr>
            <a:r>
              <a:rPr lang="en-US" dirty="0"/>
              <a:t>Data Analyst Worksheet: </a:t>
            </a:r>
            <a:r>
              <a:rPr lang="en-US" dirty="0">
                <a:hlinkClick r:id="rId4"/>
              </a:rPr>
              <a:t>https://assets-global.website-files.com/5d3725188825e071f1670246/5dd43c17dc6c74f86fe4c8d8_Data%20Analyst%20Worksheet.docx</a:t>
            </a:r>
            <a:endParaRPr lang="en-US" dirty="0"/>
          </a:p>
          <a:p>
            <a:pPr>
              <a:buFont typeface="Wingdings" panose="05000000000000000000" pitchFamily="2" charset="2"/>
              <a:buChar char="v"/>
            </a:pPr>
            <a:r>
              <a:rPr lang="en-US" dirty="0"/>
              <a:t>Video on using data to address discipline disproportionality: </a:t>
            </a:r>
            <a:r>
              <a:rPr lang="en-US" dirty="0">
                <a:hlinkClick r:id="rId5"/>
              </a:rPr>
              <a:t>https://www.pbis.org/video/using-data-and-data-systems-to-address-discipline-disproportionality</a:t>
            </a:r>
            <a:endParaRPr lang="en-US" dirty="0"/>
          </a:p>
          <a:p>
            <a:pPr>
              <a:buFont typeface="Wingdings" panose="05000000000000000000" pitchFamily="2" charset="2"/>
              <a:buChar char="v"/>
            </a:pPr>
            <a:r>
              <a:rPr lang="en-US" dirty="0"/>
              <a:t>Article on making data-based decisions in schools: </a:t>
            </a:r>
            <a:r>
              <a:rPr lang="en-US" dirty="0">
                <a:hlinkClick r:id="rId6"/>
              </a:rPr>
              <a:t>https://www.tandfonline.com/doi/full/10.1080/00131881.2019.1625716</a:t>
            </a:r>
            <a:endParaRPr lang="en-US" dirty="0"/>
          </a:p>
          <a:p>
            <a:endParaRPr lang="en-US" dirty="0"/>
          </a:p>
          <a:p>
            <a:endParaRPr lang="en-US" dirty="0"/>
          </a:p>
        </p:txBody>
      </p:sp>
    </p:spTree>
    <p:extLst>
      <p:ext uri="{BB962C8B-B14F-4D97-AF65-F5344CB8AC3E}">
        <p14:creationId xmlns:p14="http://schemas.microsoft.com/office/powerpoint/2010/main" val="66512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6FAC-2177-4DFE-BC3C-88E5F0756A6E}"/>
              </a:ext>
            </a:extLst>
          </p:cNvPr>
          <p:cNvSpPr>
            <a:spLocks noGrp="1"/>
          </p:cNvSpPr>
          <p:nvPr>
            <p:ph type="title"/>
          </p:nvPr>
        </p:nvSpPr>
        <p:spPr/>
        <p:txBody>
          <a:bodyPr>
            <a:normAutofit/>
          </a:bodyPr>
          <a:lstStyle/>
          <a:p>
            <a:r>
              <a:rPr lang="en-US" sz="6000" b="1" dirty="0"/>
              <a:t>The “Lasso Way” of Data Analysis</a:t>
            </a:r>
          </a:p>
        </p:txBody>
      </p:sp>
      <p:sp>
        <p:nvSpPr>
          <p:cNvPr id="3" name="Content Placeholder 2">
            <a:extLst>
              <a:ext uri="{FF2B5EF4-FFF2-40B4-BE49-F238E27FC236}">
                <a16:creationId xmlns:a16="http://schemas.microsoft.com/office/drawing/2014/main" id="{7DED23FF-ED4A-49DB-B11F-D0FD6323BC50}"/>
              </a:ext>
            </a:extLst>
          </p:cNvPr>
          <p:cNvSpPr>
            <a:spLocks noGrp="1"/>
          </p:cNvSpPr>
          <p:nvPr>
            <p:ph sz="half" idx="1"/>
          </p:nvPr>
        </p:nvSpPr>
        <p:spPr/>
        <p:txBody>
          <a:bodyPr>
            <a:normAutofit/>
          </a:bodyPr>
          <a:lstStyle/>
          <a:p>
            <a:r>
              <a:rPr lang="en-US" sz="6000" dirty="0">
                <a:solidFill>
                  <a:schemeClr val="accent6"/>
                </a:solidFill>
              </a:rPr>
              <a:t>Don’t Be Judgmental</a:t>
            </a:r>
          </a:p>
          <a:p>
            <a:r>
              <a:rPr lang="en-US" sz="6000" dirty="0">
                <a:solidFill>
                  <a:srgbClr val="00B050"/>
                </a:solidFill>
              </a:rPr>
              <a:t>Be Curious</a:t>
            </a:r>
          </a:p>
          <a:p>
            <a:r>
              <a:rPr lang="en-US" sz="6000" dirty="0">
                <a:solidFill>
                  <a:srgbClr val="FFC000"/>
                </a:solidFill>
              </a:rPr>
              <a:t>Ask Questions</a:t>
            </a:r>
          </a:p>
        </p:txBody>
      </p:sp>
      <p:pic>
        <p:nvPicPr>
          <p:cNvPr id="1026" name="Picture 2" descr="Trent Crimm, The Independent on Twitter: &amp;quot;Your champion of #LassoMadness🗣,  beating out 127 other quotes from season 1 of #TedLasso as the best: Be  curious, not judgmental. Thanks to all who took">
            <a:extLst>
              <a:ext uri="{FF2B5EF4-FFF2-40B4-BE49-F238E27FC236}">
                <a16:creationId xmlns:a16="http://schemas.microsoft.com/office/drawing/2014/main" id="{87539576-169A-4562-B317-CD23E0901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964" y="2077720"/>
            <a:ext cx="53205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8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FDA4-B677-4725-B5BB-4033747948F4}"/>
              </a:ext>
            </a:extLst>
          </p:cNvPr>
          <p:cNvSpPr>
            <a:spLocks noGrp="1"/>
          </p:cNvSpPr>
          <p:nvPr>
            <p:ph type="title"/>
          </p:nvPr>
        </p:nvSpPr>
        <p:spPr/>
        <p:txBody>
          <a:bodyPr/>
          <a:lstStyle/>
          <a:p>
            <a:r>
              <a:rPr lang="en-US" dirty="0"/>
              <a:t>Basics of Data</a:t>
            </a:r>
          </a:p>
        </p:txBody>
      </p:sp>
      <p:sp>
        <p:nvSpPr>
          <p:cNvPr id="3" name="Content Placeholder 2">
            <a:extLst>
              <a:ext uri="{FF2B5EF4-FFF2-40B4-BE49-F238E27FC236}">
                <a16:creationId xmlns:a16="http://schemas.microsoft.com/office/drawing/2014/main" id="{6A74077E-5412-4987-B6C7-1683102BB4E5}"/>
              </a:ext>
            </a:extLst>
          </p:cNvPr>
          <p:cNvSpPr>
            <a:spLocks noGrp="1"/>
          </p:cNvSpPr>
          <p:nvPr>
            <p:ph idx="1"/>
          </p:nvPr>
        </p:nvSpPr>
        <p:spPr/>
        <p:txBody>
          <a:bodyPr/>
          <a:lstStyle/>
          <a:p>
            <a:r>
              <a:rPr lang="en-US" b="0" i="0" dirty="0">
                <a:solidFill>
                  <a:srgbClr val="555555"/>
                </a:solidFill>
                <a:effectLst/>
                <a:latin typeface="m Dash"/>
              </a:rPr>
              <a:t>“Think of educational data as a machine that receives and uses inputs to help run the educational process, producing outputs that include things like progress, success, and achievement. Data use depends on critical inputs from the parent, teacher, student, district, and state. (Garner, n.d.)”</a:t>
            </a:r>
            <a:endParaRPr lang="en-US" dirty="0">
              <a:solidFill>
                <a:srgbClr val="555555"/>
              </a:solidFill>
              <a:latin typeface="m Dash"/>
            </a:endParaRPr>
          </a:p>
          <a:p>
            <a:pPr>
              <a:buFont typeface="Wingdings" panose="05000000000000000000" pitchFamily="2" charset="2"/>
              <a:buChar char="v"/>
            </a:pPr>
            <a:r>
              <a:rPr lang="en-US" dirty="0">
                <a:solidFill>
                  <a:srgbClr val="555555"/>
                </a:solidFill>
                <a:latin typeface="m Dash"/>
              </a:rPr>
              <a:t>Basically, data is what is produced from the various tests, reporting, observations, etc. in schools which can then be used to make decisions, measure progress, and reach other goals. </a:t>
            </a:r>
          </a:p>
          <a:p>
            <a:pPr>
              <a:buFont typeface="Wingdings" panose="05000000000000000000" pitchFamily="2" charset="2"/>
              <a:buChar char="v"/>
            </a:pPr>
            <a:r>
              <a:rPr lang="en-US" dirty="0">
                <a:solidFill>
                  <a:srgbClr val="555555"/>
                </a:solidFill>
                <a:latin typeface="m Dash"/>
              </a:rPr>
              <a:t>Data shows patterns</a:t>
            </a:r>
          </a:p>
          <a:p>
            <a:pPr lvl="1">
              <a:buFont typeface="Wingdings" panose="05000000000000000000" pitchFamily="2" charset="2"/>
              <a:buChar char="v"/>
            </a:pPr>
            <a:r>
              <a:rPr lang="en-US" dirty="0">
                <a:solidFill>
                  <a:srgbClr val="555555"/>
                </a:solidFill>
                <a:latin typeface="m Dash"/>
              </a:rPr>
              <a:t>The brain is wired to notice and use patterns</a:t>
            </a:r>
          </a:p>
          <a:p>
            <a:pPr lvl="1">
              <a:buFont typeface="Wingdings" panose="05000000000000000000" pitchFamily="2" charset="2"/>
              <a:buChar char="v"/>
            </a:pPr>
            <a:r>
              <a:rPr lang="en-US" dirty="0">
                <a:solidFill>
                  <a:srgbClr val="555555"/>
                </a:solidFill>
                <a:latin typeface="m Dash"/>
              </a:rPr>
              <a:t>We notice when there is an outlier/difference in the pattern</a:t>
            </a:r>
          </a:p>
          <a:p>
            <a:pPr lvl="1">
              <a:buFont typeface="Wingdings" panose="05000000000000000000" pitchFamily="2" charset="2"/>
              <a:buChar char="v"/>
            </a:pPr>
            <a:r>
              <a:rPr lang="en-US" dirty="0">
                <a:solidFill>
                  <a:srgbClr val="555555"/>
                </a:solidFill>
                <a:latin typeface="m Dash"/>
              </a:rPr>
              <a:t>Data is a pattern, it is predictable</a:t>
            </a:r>
          </a:p>
          <a:p>
            <a:pPr lvl="1">
              <a:buFont typeface="Wingdings" panose="05000000000000000000" pitchFamily="2" charset="2"/>
              <a:buChar char="v"/>
            </a:pPr>
            <a:r>
              <a:rPr lang="en-US" dirty="0">
                <a:solidFill>
                  <a:srgbClr val="555555"/>
                </a:solidFill>
                <a:latin typeface="m Dash"/>
              </a:rPr>
              <a:t>When the data strays from the predicted pattern, the brain is wired to notice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09610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BFE3-02C0-4716-8A64-EECF69D8DA30}"/>
              </a:ext>
            </a:extLst>
          </p:cNvPr>
          <p:cNvSpPr>
            <a:spLocks noGrp="1"/>
          </p:cNvSpPr>
          <p:nvPr>
            <p:ph type="title"/>
          </p:nvPr>
        </p:nvSpPr>
        <p:spPr/>
        <p:txBody>
          <a:bodyPr/>
          <a:lstStyle/>
          <a:p>
            <a:r>
              <a:rPr lang="en-US" dirty="0"/>
              <a:t>Basics of Data - Example</a:t>
            </a:r>
          </a:p>
        </p:txBody>
      </p:sp>
      <p:sp>
        <p:nvSpPr>
          <p:cNvPr id="3" name="Content Placeholder 2">
            <a:extLst>
              <a:ext uri="{FF2B5EF4-FFF2-40B4-BE49-F238E27FC236}">
                <a16:creationId xmlns:a16="http://schemas.microsoft.com/office/drawing/2014/main" id="{D4AEB217-8B1A-40B9-ADED-3D32F4732941}"/>
              </a:ext>
            </a:extLst>
          </p:cNvPr>
          <p:cNvSpPr>
            <a:spLocks noGrp="1"/>
          </p:cNvSpPr>
          <p:nvPr>
            <p:ph idx="1"/>
          </p:nvPr>
        </p:nvSpPr>
        <p:spPr/>
        <p:txBody>
          <a:bodyPr/>
          <a:lstStyle/>
          <a:p>
            <a:pPr>
              <a:buFont typeface="Wingdings" panose="05000000000000000000" pitchFamily="2" charset="2"/>
              <a:buChar char="v"/>
            </a:pPr>
            <a:r>
              <a:rPr lang="en-US" sz="4000" dirty="0"/>
              <a:t>Average office referrals by day of the week </a:t>
            </a:r>
          </a:p>
          <a:p>
            <a:pPr lvl="1">
              <a:buFont typeface="Wingdings" panose="05000000000000000000" pitchFamily="2" charset="2"/>
              <a:buChar char="v"/>
            </a:pPr>
            <a:r>
              <a:rPr lang="en-US" sz="3600" dirty="0"/>
              <a:t>Monday – 15, Tuesday – 19, Wednesday – 17, Thursday – 32, Friday – 11 </a:t>
            </a:r>
          </a:p>
          <a:p>
            <a:pPr marL="201168" lvl="1" indent="0">
              <a:buNone/>
            </a:pPr>
            <a:endParaRPr lang="en-US" sz="3600" dirty="0"/>
          </a:p>
          <a:p>
            <a:pPr lvl="1">
              <a:buFont typeface="Wingdings" panose="05000000000000000000" pitchFamily="2" charset="2"/>
              <a:buChar char="v"/>
            </a:pPr>
            <a:r>
              <a:rPr lang="en-US" sz="3600" dirty="0"/>
              <a:t>Which day of the week sticks out to you? </a:t>
            </a:r>
          </a:p>
          <a:p>
            <a:endParaRPr lang="en-US" dirty="0"/>
          </a:p>
        </p:txBody>
      </p:sp>
    </p:spTree>
    <p:extLst>
      <p:ext uri="{BB962C8B-B14F-4D97-AF65-F5344CB8AC3E}">
        <p14:creationId xmlns:p14="http://schemas.microsoft.com/office/powerpoint/2010/main" val="158434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AFEC-C61F-43D2-BB42-E72C87975B90}"/>
              </a:ext>
            </a:extLst>
          </p:cNvPr>
          <p:cNvSpPr>
            <a:spLocks noGrp="1"/>
          </p:cNvSpPr>
          <p:nvPr>
            <p:ph type="title"/>
          </p:nvPr>
        </p:nvSpPr>
        <p:spPr/>
        <p:txBody>
          <a:bodyPr/>
          <a:lstStyle/>
          <a:p>
            <a:r>
              <a:rPr lang="en-US" dirty="0"/>
              <a:t>Basics of Data - Example</a:t>
            </a:r>
          </a:p>
        </p:txBody>
      </p:sp>
      <p:sp>
        <p:nvSpPr>
          <p:cNvPr id="3" name="Content Placeholder 2">
            <a:extLst>
              <a:ext uri="{FF2B5EF4-FFF2-40B4-BE49-F238E27FC236}">
                <a16:creationId xmlns:a16="http://schemas.microsoft.com/office/drawing/2014/main" id="{61F03B75-D562-4C7D-9C16-EC605DC87EC9}"/>
              </a:ext>
            </a:extLst>
          </p:cNvPr>
          <p:cNvSpPr>
            <a:spLocks noGrp="1"/>
          </p:cNvSpPr>
          <p:nvPr>
            <p:ph idx="1"/>
          </p:nvPr>
        </p:nvSpPr>
        <p:spPr/>
        <p:txBody>
          <a:bodyPr/>
          <a:lstStyle/>
          <a:p>
            <a:pPr>
              <a:buFont typeface="Wingdings" panose="05000000000000000000" pitchFamily="2" charset="2"/>
              <a:buChar char="v"/>
            </a:pPr>
            <a:endParaRPr lang="en-US" dirty="0"/>
          </a:p>
          <a:p>
            <a:pPr marL="0" indent="0">
              <a:buNone/>
            </a:pPr>
            <a:endParaRPr lang="en-US" dirty="0"/>
          </a:p>
          <a:p>
            <a:pPr marL="0" indent="0">
              <a:buNone/>
            </a:pPr>
            <a:endParaRPr lang="en-US" sz="4000" dirty="0"/>
          </a:p>
          <a:p>
            <a:pPr>
              <a:buFont typeface="Wingdings" panose="05000000000000000000" pitchFamily="2" charset="2"/>
              <a:buChar char="v"/>
            </a:pPr>
            <a:r>
              <a:rPr lang="en-US" sz="4000" dirty="0"/>
              <a:t>Imagine the circles are observation records</a:t>
            </a:r>
          </a:p>
          <a:p>
            <a:pPr lvl="1">
              <a:buFont typeface="Wingdings" panose="05000000000000000000" pitchFamily="2" charset="2"/>
              <a:buChar char="v"/>
            </a:pPr>
            <a:r>
              <a:rPr lang="en-US" sz="3600" dirty="0"/>
              <a:t> Which one sticks out as being different? </a:t>
            </a:r>
          </a:p>
          <a:p>
            <a:pPr>
              <a:buFont typeface="Wingdings" panose="05000000000000000000" pitchFamily="2" charset="2"/>
              <a:buChar char="v"/>
            </a:pPr>
            <a:r>
              <a:rPr lang="en-US" sz="4000" dirty="0"/>
              <a:t>Trust your brain</a:t>
            </a:r>
          </a:p>
          <a:p>
            <a:pPr marL="0" indent="0">
              <a:buNone/>
            </a:pPr>
            <a:endParaRPr lang="en-US" dirty="0"/>
          </a:p>
        </p:txBody>
      </p:sp>
      <p:sp>
        <p:nvSpPr>
          <p:cNvPr id="4" name="Oval 3">
            <a:extLst>
              <a:ext uri="{FF2B5EF4-FFF2-40B4-BE49-F238E27FC236}">
                <a16:creationId xmlns:a16="http://schemas.microsoft.com/office/drawing/2014/main" id="{B0E4BF58-F3AB-43ED-878B-357F7F69D962}"/>
              </a:ext>
            </a:extLst>
          </p:cNvPr>
          <p:cNvSpPr/>
          <p:nvPr/>
        </p:nvSpPr>
        <p:spPr>
          <a:xfrm>
            <a:off x="1390650" y="2076450"/>
            <a:ext cx="6572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A31F82B-0F16-41AF-852A-8006FACC5D0A}"/>
              </a:ext>
            </a:extLst>
          </p:cNvPr>
          <p:cNvSpPr/>
          <p:nvPr/>
        </p:nvSpPr>
        <p:spPr>
          <a:xfrm>
            <a:off x="2790825" y="2066925"/>
            <a:ext cx="6572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2F38C23-828E-4D94-9468-ADE2B04E9957}"/>
              </a:ext>
            </a:extLst>
          </p:cNvPr>
          <p:cNvSpPr/>
          <p:nvPr/>
        </p:nvSpPr>
        <p:spPr>
          <a:xfrm>
            <a:off x="4181475" y="2085975"/>
            <a:ext cx="6572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C8E369-27A1-47AB-ACAB-40BC094EB0A1}"/>
              </a:ext>
            </a:extLst>
          </p:cNvPr>
          <p:cNvSpPr/>
          <p:nvPr/>
        </p:nvSpPr>
        <p:spPr>
          <a:xfrm>
            <a:off x="5591175" y="2095500"/>
            <a:ext cx="6572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9FB0B28-204A-4E3B-9866-688A9583301A}"/>
              </a:ext>
            </a:extLst>
          </p:cNvPr>
          <p:cNvSpPr/>
          <p:nvPr/>
        </p:nvSpPr>
        <p:spPr>
          <a:xfrm>
            <a:off x="8905875" y="2105025"/>
            <a:ext cx="6572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69366B0-92EF-40EF-B618-FF9459D86848}"/>
              </a:ext>
            </a:extLst>
          </p:cNvPr>
          <p:cNvSpPr/>
          <p:nvPr/>
        </p:nvSpPr>
        <p:spPr>
          <a:xfrm>
            <a:off x="10258425" y="2114550"/>
            <a:ext cx="657225" cy="61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F1CBA4-D6C3-4093-9DA4-BA10F0E70537}"/>
              </a:ext>
            </a:extLst>
          </p:cNvPr>
          <p:cNvSpPr/>
          <p:nvPr/>
        </p:nvSpPr>
        <p:spPr>
          <a:xfrm>
            <a:off x="6850857" y="1845734"/>
            <a:ext cx="1452561" cy="135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6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B631-8EDE-49CF-8714-33583A781EED}"/>
              </a:ext>
            </a:extLst>
          </p:cNvPr>
          <p:cNvSpPr>
            <a:spLocks noGrp="1"/>
          </p:cNvSpPr>
          <p:nvPr>
            <p:ph type="title"/>
          </p:nvPr>
        </p:nvSpPr>
        <p:spPr/>
        <p:txBody>
          <a:bodyPr/>
          <a:lstStyle/>
          <a:p>
            <a:r>
              <a:rPr lang="en-US" dirty="0"/>
              <a:t>Myths and Truths about Data</a:t>
            </a:r>
          </a:p>
        </p:txBody>
      </p:sp>
      <p:sp>
        <p:nvSpPr>
          <p:cNvPr id="4" name="Text Placeholder 3">
            <a:extLst>
              <a:ext uri="{FF2B5EF4-FFF2-40B4-BE49-F238E27FC236}">
                <a16:creationId xmlns:a16="http://schemas.microsoft.com/office/drawing/2014/main" id="{6F63864A-760D-47F7-981E-EBD313F2B372}"/>
              </a:ext>
            </a:extLst>
          </p:cNvPr>
          <p:cNvSpPr>
            <a:spLocks noGrp="1"/>
          </p:cNvSpPr>
          <p:nvPr>
            <p:ph type="body" idx="1"/>
          </p:nvPr>
        </p:nvSpPr>
        <p:spPr/>
        <p:txBody>
          <a:bodyPr/>
          <a:lstStyle/>
          <a:p>
            <a:r>
              <a:rPr lang="en-US" dirty="0"/>
              <a:t>Data/Data informed decisions are……</a:t>
            </a:r>
          </a:p>
        </p:txBody>
      </p:sp>
      <p:sp>
        <p:nvSpPr>
          <p:cNvPr id="5" name="Content Placeholder 4">
            <a:extLst>
              <a:ext uri="{FF2B5EF4-FFF2-40B4-BE49-F238E27FC236}">
                <a16:creationId xmlns:a16="http://schemas.microsoft.com/office/drawing/2014/main" id="{E63EA255-90B9-45AF-9D90-67126AB06967}"/>
              </a:ext>
            </a:extLst>
          </p:cNvPr>
          <p:cNvSpPr>
            <a:spLocks noGrp="1"/>
          </p:cNvSpPr>
          <p:nvPr>
            <p:ph sz="half" idx="2"/>
          </p:nvPr>
        </p:nvSpPr>
        <p:spPr/>
        <p:txBody>
          <a:bodyPr/>
          <a:lstStyle/>
          <a:p>
            <a:pPr>
              <a:buFont typeface="Wingdings" panose="05000000000000000000" pitchFamily="2" charset="2"/>
              <a:buChar char="v"/>
            </a:pPr>
            <a:r>
              <a:rPr lang="en-US" dirty="0"/>
              <a:t>Patterns</a:t>
            </a:r>
          </a:p>
          <a:p>
            <a:pPr>
              <a:buFont typeface="Wingdings" panose="05000000000000000000" pitchFamily="2" charset="2"/>
              <a:buChar char="v"/>
            </a:pPr>
            <a:r>
              <a:rPr lang="en-US" dirty="0"/>
              <a:t>About keeping it simple</a:t>
            </a:r>
          </a:p>
          <a:p>
            <a:pPr>
              <a:buFont typeface="Wingdings" panose="05000000000000000000" pitchFamily="2" charset="2"/>
              <a:buChar char="v"/>
            </a:pPr>
            <a:r>
              <a:rPr lang="en-US" dirty="0"/>
              <a:t>Focused</a:t>
            </a:r>
          </a:p>
          <a:p>
            <a:pPr>
              <a:buFont typeface="Wingdings" panose="05000000000000000000" pitchFamily="2" charset="2"/>
              <a:buChar char="v"/>
            </a:pPr>
            <a:r>
              <a:rPr lang="en-US" dirty="0"/>
              <a:t>A driving force for improvement</a:t>
            </a:r>
          </a:p>
          <a:p>
            <a:pPr>
              <a:buFont typeface="Wingdings" panose="05000000000000000000" pitchFamily="2" charset="2"/>
              <a:buChar char="v"/>
            </a:pPr>
            <a:r>
              <a:rPr lang="en-US" dirty="0"/>
              <a:t>A cyclical process</a:t>
            </a:r>
          </a:p>
          <a:p>
            <a:pPr>
              <a:buFont typeface="Wingdings" panose="05000000000000000000" pitchFamily="2" charset="2"/>
              <a:buChar char="v"/>
            </a:pPr>
            <a:r>
              <a:rPr lang="en-US" dirty="0"/>
              <a:t>Diverse </a:t>
            </a:r>
          </a:p>
        </p:txBody>
      </p:sp>
      <p:sp>
        <p:nvSpPr>
          <p:cNvPr id="6" name="Text Placeholder 5">
            <a:extLst>
              <a:ext uri="{FF2B5EF4-FFF2-40B4-BE49-F238E27FC236}">
                <a16:creationId xmlns:a16="http://schemas.microsoft.com/office/drawing/2014/main" id="{2D524E88-4A50-4914-B52F-232136424819}"/>
              </a:ext>
            </a:extLst>
          </p:cNvPr>
          <p:cNvSpPr>
            <a:spLocks noGrp="1"/>
          </p:cNvSpPr>
          <p:nvPr>
            <p:ph type="body" sz="quarter" idx="3"/>
          </p:nvPr>
        </p:nvSpPr>
        <p:spPr/>
        <p:txBody>
          <a:bodyPr/>
          <a:lstStyle/>
          <a:p>
            <a:r>
              <a:rPr lang="en-US" dirty="0"/>
              <a:t>Data/data informed decisions aren’t…...</a:t>
            </a:r>
          </a:p>
        </p:txBody>
      </p:sp>
      <p:sp>
        <p:nvSpPr>
          <p:cNvPr id="7" name="Content Placeholder 6">
            <a:extLst>
              <a:ext uri="{FF2B5EF4-FFF2-40B4-BE49-F238E27FC236}">
                <a16:creationId xmlns:a16="http://schemas.microsoft.com/office/drawing/2014/main" id="{D56A975B-56CC-4BCE-9FD2-07F6D5FE2DA2}"/>
              </a:ext>
            </a:extLst>
          </p:cNvPr>
          <p:cNvSpPr>
            <a:spLocks noGrp="1"/>
          </p:cNvSpPr>
          <p:nvPr>
            <p:ph sz="quarter" idx="4"/>
          </p:nvPr>
        </p:nvSpPr>
        <p:spPr/>
        <p:txBody>
          <a:bodyPr/>
          <a:lstStyle/>
          <a:p>
            <a:pPr>
              <a:buFont typeface="Wingdings" panose="05000000000000000000" pitchFamily="2" charset="2"/>
              <a:buChar char="v"/>
            </a:pPr>
            <a:r>
              <a:rPr lang="en-US" dirty="0"/>
              <a:t>Complex equations that you need a statistics degree to understand</a:t>
            </a:r>
          </a:p>
          <a:p>
            <a:pPr>
              <a:buFont typeface="Wingdings" panose="05000000000000000000" pitchFamily="2" charset="2"/>
              <a:buChar char="v"/>
            </a:pPr>
            <a:r>
              <a:rPr lang="en-US" dirty="0"/>
              <a:t>Linear</a:t>
            </a:r>
          </a:p>
          <a:p>
            <a:pPr>
              <a:buFont typeface="Wingdings" panose="05000000000000000000" pitchFamily="2" charset="2"/>
              <a:buChar char="v"/>
            </a:pPr>
            <a:r>
              <a:rPr lang="en-US" dirty="0"/>
              <a:t>Just numbers</a:t>
            </a:r>
          </a:p>
          <a:p>
            <a:pPr>
              <a:buFont typeface="Wingdings" panose="05000000000000000000" pitchFamily="2" charset="2"/>
              <a:buChar char="v"/>
            </a:pPr>
            <a:r>
              <a:rPr lang="en-US" dirty="0"/>
              <a:t>Is only test scores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7748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EE2F-2CBC-43F6-98CC-C1F9352069F3}"/>
              </a:ext>
            </a:extLst>
          </p:cNvPr>
          <p:cNvSpPr>
            <a:spLocks noGrp="1"/>
          </p:cNvSpPr>
          <p:nvPr>
            <p:ph type="title"/>
          </p:nvPr>
        </p:nvSpPr>
        <p:spPr/>
        <p:txBody>
          <a:bodyPr/>
          <a:lstStyle/>
          <a:p>
            <a:r>
              <a:rPr lang="en-US" dirty="0"/>
              <a:t>Considerations to Be Made</a:t>
            </a:r>
          </a:p>
        </p:txBody>
      </p:sp>
      <p:sp>
        <p:nvSpPr>
          <p:cNvPr id="3" name="Content Placeholder 2">
            <a:extLst>
              <a:ext uri="{FF2B5EF4-FFF2-40B4-BE49-F238E27FC236}">
                <a16:creationId xmlns:a16="http://schemas.microsoft.com/office/drawing/2014/main" id="{F494B49F-AD65-42E1-9EF6-431D0BE7CDB1}"/>
              </a:ext>
            </a:extLst>
          </p:cNvPr>
          <p:cNvSpPr>
            <a:spLocks noGrp="1"/>
          </p:cNvSpPr>
          <p:nvPr>
            <p:ph idx="1"/>
          </p:nvPr>
        </p:nvSpPr>
        <p:spPr/>
        <p:txBody>
          <a:bodyPr/>
          <a:lstStyle/>
          <a:p>
            <a:pPr>
              <a:buFont typeface="Wingdings" panose="05000000000000000000" pitchFamily="2" charset="2"/>
              <a:buChar char="v"/>
            </a:pPr>
            <a:r>
              <a:rPr lang="en-US" dirty="0"/>
              <a:t>Is everyone submitting their data to the same place? Is everyone submitting data in general?</a:t>
            </a:r>
          </a:p>
          <a:p>
            <a:pPr>
              <a:buFont typeface="Wingdings" panose="05000000000000000000" pitchFamily="2" charset="2"/>
              <a:buChar char="v"/>
            </a:pPr>
            <a:r>
              <a:rPr lang="en-US" dirty="0"/>
              <a:t>Does everyone have the same definitions of the data elements?</a:t>
            </a:r>
          </a:p>
          <a:p>
            <a:pPr lvl="1">
              <a:buFont typeface="Wingdings" panose="05000000000000000000" pitchFamily="2" charset="2"/>
              <a:buChar char="v"/>
            </a:pPr>
            <a:r>
              <a:rPr lang="en-US" dirty="0"/>
              <a:t>For example: Does everyone inserting data have the same definition and understanding of insubordination? </a:t>
            </a:r>
          </a:p>
          <a:p>
            <a:pPr lvl="1">
              <a:buFont typeface="Wingdings" panose="05000000000000000000" pitchFamily="2" charset="2"/>
              <a:buChar char="v"/>
            </a:pPr>
            <a:r>
              <a:rPr lang="en-US" dirty="0"/>
              <a:t>Consider what might need to be done to make sure that definitions and understandings of behaviors are consistent.</a:t>
            </a:r>
          </a:p>
          <a:p>
            <a:pPr lvl="1">
              <a:buFont typeface="Wingdings" panose="05000000000000000000" pitchFamily="2" charset="2"/>
              <a:buChar char="v"/>
            </a:pPr>
            <a:endParaRPr lang="en-US" dirty="0"/>
          </a:p>
        </p:txBody>
      </p:sp>
      <p:pic>
        <p:nvPicPr>
          <p:cNvPr id="2050" name="Picture 2" descr="Dilbert&amp;#39;s 20 funniest cartoons on Big Data">
            <a:extLst>
              <a:ext uri="{FF2B5EF4-FFF2-40B4-BE49-F238E27FC236}">
                <a16:creationId xmlns:a16="http://schemas.microsoft.com/office/drawing/2014/main" id="{8613C955-87E9-4661-98F5-E9837288C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502" y="3913279"/>
            <a:ext cx="7198995" cy="226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1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BA64-5612-4EB9-AF20-A94A9F29A75F}"/>
              </a:ext>
            </a:extLst>
          </p:cNvPr>
          <p:cNvSpPr>
            <a:spLocks noGrp="1"/>
          </p:cNvSpPr>
          <p:nvPr>
            <p:ph type="title"/>
          </p:nvPr>
        </p:nvSpPr>
        <p:spPr/>
        <p:txBody>
          <a:bodyPr/>
          <a:lstStyle/>
          <a:p>
            <a:r>
              <a:rPr lang="en-US" dirty="0"/>
              <a:t>“Different” Methods of Data Collection</a:t>
            </a:r>
          </a:p>
        </p:txBody>
      </p:sp>
      <p:sp>
        <p:nvSpPr>
          <p:cNvPr id="3" name="Content Placeholder 2">
            <a:extLst>
              <a:ext uri="{FF2B5EF4-FFF2-40B4-BE49-F238E27FC236}">
                <a16:creationId xmlns:a16="http://schemas.microsoft.com/office/drawing/2014/main" id="{FED0CE1E-C836-44A6-BB2D-15DB9C919F70}"/>
              </a:ext>
            </a:extLst>
          </p:cNvPr>
          <p:cNvSpPr>
            <a:spLocks noGrp="1"/>
          </p:cNvSpPr>
          <p:nvPr>
            <p:ph sz="half" idx="1"/>
          </p:nvPr>
        </p:nvSpPr>
        <p:spPr/>
        <p:txBody>
          <a:bodyPr/>
          <a:lstStyle/>
          <a:p>
            <a:pPr algn="ctr"/>
            <a:r>
              <a:rPr lang="en-US" dirty="0"/>
              <a:t>TIPS</a:t>
            </a:r>
          </a:p>
        </p:txBody>
      </p:sp>
      <p:sp>
        <p:nvSpPr>
          <p:cNvPr id="4" name="Content Placeholder 3">
            <a:extLst>
              <a:ext uri="{FF2B5EF4-FFF2-40B4-BE49-F238E27FC236}">
                <a16:creationId xmlns:a16="http://schemas.microsoft.com/office/drawing/2014/main" id="{98331BAB-0017-44FD-B499-0910C44C54C4}"/>
              </a:ext>
            </a:extLst>
          </p:cNvPr>
          <p:cNvSpPr>
            <a:spLocks noGrp="1"/>
          </p:cNvSpPr>
          <p:nvPr>
            <p:ph sz="half" idx="2"/>
          </p:nvPr>
        </p:nvSpPr>
        <p:spPr/>
        <p:txBody>
          <a:bodyPr/>
          <a:lstStyle/>
          <a:p>
            <a:pPr algn="ctr"/>
            <a:r>
              <a:rPr lang="en-US" dirty="0"/>
              <a:t>Scientific Method</a:t>
            </a:r>
          </a:p>
          <a:p>
            <a:endParaRPr lang="en-US" dirty="0"/>
          </a:p>
        </p:txBody>
      </p:sp>
      <p:pic>
        <p:nvPicPr>
          <p:cNvPr id="6" name="Picture 5" descr="Diagram&#10;&#10;Description automatically generated">
            <a:extLst>
              <a:ext uri="{FF2B5EF4-FFF2-40B4-BE49-F238E27FC236}">
                <a16:creationId xmlns:a16="http://schemas.microsoft.com/office/drawing/2014/main" id="{58B214F4-307B-43F0-82DE-FC56E4D657CF}"/>
              </a:ext>
            </a:extLst>
          </p:cNvPr>
          <p:cNvPicPr>
            <a:picLocks noChangeAspect="1"/>
          </p:cNvPicPr>
          <p:nvPr/>
        </p:nvPicPr>
        <p:blipFill rotWithShape="1">
          <a:blip r:embed="rId3">
            <a:extLst>
              <a:ext uri="{28A0092B-C50C-407E-A947-70E740481C1C}">
                <a14:useLocalDpi xmlns:a14="http://schemas.microsoft.com/office/drawing/2010/main" val="0"/>
              </a:ext>
            </a:extLst>
          </a:blip>
          <a:srcRect l="18493" t="4939" r="18971" b="3717"/>
          <a:stretch/>
        </p:blipFill>
        <p:spPr>
          <a:xfrm>
            <a:off x="1647824" y="2289254"/>
            <a:ext cx="3829051" cy="3855787"/>
          </a:xfrm>
          <a:prstGeom prst="ellipse">
            <a:avLst/>
          </a:prstGeom>
        </p:spPr>
      </p:pic>
      <p:pic>
        <p:nvPicPr>
          <p:cNvPr id="3074" name="Picture 2" descr="American Board">
            <a:extLst>
              <a:ext uri="{FF2B5EF4-FFF2-40B4-BE49-F238E27FC236}">
                <a16:creationId xmlns:a16="http://schemas.microsoft.com/office/drawing/2014/main" id="{7C705EC7-9A02-45EA-8FC6-8B771F16E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241" y="2270203"/>
            <a:ext cx="4077118" cy="3855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C683F9-9AE2-4BAE-8BB5-32EB346A33DD}"/>
              </a:ext>
            </a:extLst>
          </p:cNvPr>
          <p:cNvSpPr txBox="1"/>
          <p:nvPr/>
        </p:nvSpPr>
        <p:spPr>
          <a:xfrm>
            <a:off x="1097278" y="2971800"/>
            <a:ext cx="9713597" cy="2123658"/>
          </a:xfrm>
          <a:prstGeom prst="rect">
            <a:avLst/>
          </a:prstGeom>
          <a:noFill/>
        </p:spPr>
        <p:txBody>
          <a:bodyPr wrap="square" rtlCol="0">
            <a:spAutoFit/>
          </a:bodyPr>
          <a:lstStyle/>
          <a:p>
            <a:pPr algn="ctr"/>
            <a:r>
              <a:rPr lang="en-US" sz="6600" dirty="0">
                <a:highlight>
                  <a:srgbClr val="FFFF00"/>
                </a:highlight>
              </a:rPr>
              <a:t>IT’S ALL A NATURAL INQUIRY PROCESS</a:t>
            </a:r>
            <a:endParaRPr lang="en-US" dirty="0">
              <a:highlight>
                <a:srgbClr val="FFFF00"/>
              </a:highlight>
            </a:endParaRPr>
          </a:p>
        </p:txBody>
      </p:sp>
    </p:spTree>
    <p:extLst>
      <p:ext uri="{BB962C8B-B14F-4D97-AF65-F5344CB8AC3E}">
        <p14:creationId xmlns:p14="http://schemas.microsoft.com/office/powerpoint/2010/main" val="5953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30137</TotalTime>
  <Words>2500</Words>
  <Application>Microsoft Office PowerPoint</Application>
  <PresentationFormat>Widescreen</PresentationFormat>
  <Paragraphs>273</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Calibri Light</vt:lpstr>
      <vt:lpstr>m Dash</vt:lpstr>
      <vt:lpstr>Wingdings</vt:lpstr>
      <vt:lpstr>Retrospect</vt:lpstr>
      <vt:lpstr>Data Decisions 101</vt:lpstr>
      <vt:lpstr>Learning Outcomes</vt:lpstr>
      <vt:lpstr>What You Will Need</vt:lpstr>
      <vt:lpstr>Basics of Data</vt:lpstr>
      <vt:lpstr>Basics of Data - Example</vt:lpstr>
      <vt:lpstr>Basics of Data - Example</vt:lpstr>
      <vt:lpstr>Myths and Truths about Data</vt:lpstr>
      <vt:lpstr>Considerations to Be Made</vt:lpstr>
      <vt:lpstr>“Different” Methods of Data Collection</vt:lpstr>
      <vt:lpstr>“Step” 1</vt:lpstr>
      <vt:lpstr> “Step” 1</vt:lpstr>
      <vt:lpstr>“Step” 1 Resources</vt:lpstr>
      <vt:lpstr>“Step” 1 Activity</vt:lpstr>
      <vt:lpstr>“Step” 2 </vt:lpstr>
      <vt:lpstr>“Step” 2</vt:lpstr>
      <vt:lpstr>“Step” 2</vt:lpstr>
      <vt:lpstr>“Step” 2</vt:lpstr>
      <vt:lpstr>“Step” 2 Resources</vt:lpstr>
      <vt:lpstr>“Step” 2 Activity</vt:lpstr>
      <vt:lpstr>“Step” 3</vt:lpstr>
      <vt:lpstr>“Step” 3</vt:lpstr>
      <vt:lpstr>PowerPoint Presentation</vt:lpstr>
      <vt:lpstr>“Step” 3</vt:lpstr>
      <vt:lpstr>“Step” 3</vt:lpstr>
      <vt:lpstr>PowerPoint Presentation</vt:lpstr>
      <vt:lpstr>“Step” 3 Resources</vt:lpstr>
      <vt:lpstr>“Step 3” Activity</vt:lpstr>
      <vt:lpstr>“Step” 4</vt:lpstr>
      <vt:lpstr>“Step” 4 Resources</vt:lpstr>
      <vt:lpstr>“Step” 5</vt:lpstr>
      <vt:lpstr>“Step” 5</vt:lpstr>
      <vt:lpstr>“Step” 5</vt:lpstr>
      <vt:lpstr>“Step” 5 Resources </vt:lpstr>
      <vt:lpstr>“Step” 4 and 5 Activity</vt:lpstr>
      <vt:lpstr>It’s a Cycle</vt:lpstr>
      <vt:lpstr>Other Resources</vt:lpstr>
      <vt:lpstr>The “Lasso Way” of Data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Data 101</dc:title>
  <dc:creator>Rubenstein, Anna</dc:creator>
  <cp:lastModifiedBy>Fubio, Christy</cp:lastModifiedBy>
  <cp:revision>2</cp:revision>
  <cp:lastPrinted>2021-10-07T15:08:43Z</cp:lastPrinted>
  <dcterms:created xsi:type="dcterms:W3CDTF">2021-09-01T19:31:55Z</dcterms:created>
  <dcterms:modified xsi:type="dcterms:W3CDTF">2025-10-03T20:03:54Z</dcterms:modified>
</cp:coreProperties>
</file>