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1" r:id="rId6"/>
    <p:sldId id="266" r:id="rId7"/>
    <p:sldId id="265" r:id="rId8"/>
    <p:sldId id="257" r:id="rId9"/>
    <p:sldId id="258" r:id="rId10"/>
    <p:sldId id="259" r:id="rId11"/>
    <p:sldId id="260" r:id="rId12"/>
    <p:sldId id="261" r:id="rId13"/>
    <p:sldId id="273" r:id="rId14"/>
    <p:sldId id="274" r:id="rId15"/>
    <p:sldId id="262" r:id="rId16"/>
    <p:sldId id="264" r:id="rId17"/>
    <p:sldId id="267" r:id="rId18"/>
    <p:sldId id="268" r:id="rId19"/>
    <p:sldId id="263" r:id="rId20"/>
    <p:sldId id="269" r:id="rId21"/>
    <p:sldId id="270" r:id="rId22"/>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1" d="100"/>
          <a:sy n="51" d="100"/>
        </p:scale>
        <p:origin x="904" y="48"/>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5449BD-2AFA-F844-9F91-B738F1A5AED7}" type="doc">
      <dgm:prSet loTypeId="urn:microsoft.com/office/officeart/2005/8/layout/vProcess5" loCatId="" qsTypeId="urn:microsoft.com/office/officeart/2005/8/quickstyle/simple4" qsCatId="simple" csTypeId="urn:microsoft.com/office/officeart/2005/8/colors/colorful3" csCatId="colorful" phldr="1"/>
      <dgm:spPr/>
      <dgm:t>
        <a:bodyPr/>
        <a:lstStyle/>
        <a:p>
          <a:endParaRPr lang="en-US"/>
        </a:p>
      </dgm:t>
    </dgm:pt>
    <dgm:pt modelId="{E60E4B96-B6B7-C04F-A306-D60B2E914237}">
      <dgm:prSet phldrT="[Text]" custT="1"/>
      <dgm:spPr/>
      <dgm:t>
        <a:bodyPr/>
        <a:lstStyle/>
        <a:p>
          <a:pPr marL="234950" indent="-234950">
            <a:tabLst/>
          </a:pPr>
          <a:r>
            <a:rPr lang="en-US" sz="1600" dirty="0">
              <a:solidFill>
                <a:schemeClr val="tx1"/>
              </a:solidFill>
            </a:rPr>
            <a:t>2. Describe inappropriate behavior</a:t>
          </a:r>
        </a:p>
      </dgm:t>
    </dgm:pt>
    <dgm:pt modelId="{09D5FA72-55A4-264E-8311-84892F925A0D}" type="parTrans" cxnId="{FAF83EF0-83F8-7C41-8603-3E6017D9F66E}">
      <dgm:prSet/>
      <dgm:spPr/>
      <dgm:t>
        <a:bodyPr/>
        <a:lstStyle/>
        <a:p>
          <a:endParaRPr lang="en-US"/>
        </a:p>
      </dgm:t>
    </dgm:pt>
    <dgm:pt modelId="{550E6CD7-B506-494E-AB3F-9BA39CCA1A42}" type="sibTrans" cxnId="{FAF83EF0-83F8-7C41-8603-3E6017D9F66E}">
      <dgm:prSet/>
      <dgm:spPr/>
      <dgm:t>
        <a:bodyPr/>
        <a:lstStyle/>
        <a:p>
          <a:endParaRPr lang="en-US"/>
        </a:p>
      </dgm:t>
    </dgm:pt>
    <dgm:pt modelId="{166CC95B-9421-7940-BFBC-D26F6B2DF9DB}">
      <dgm:prSet phldrT="[Text]" custT="1"/>
      <dgm:spPr/>
      <dgm:t>
        <a:bodyPr/>
        <a:lstStyle/>
        <a:p>
          <a:r>
            <a:rPr lang="en-US" sz="1600" dirty="0">
              <a:solidFill>
                <a:schemeClr val="tx1"/>
              </a:solidFill>
            </a:rPr>
            <a:t>1. Respectfully address student</a:t>
          </a:r>
        </a:p>
      </dgm:t>
    </dgm:pt>
    <dgm:pt modelId="{9D4475B9-59CA-2644-B43E-2207B1B92458}" type="parTrans" cxnId="{58F6DCB4-3C69-7348-904B-D91C295A7CC9}">
      <dgm:prSet/>
      <dgm:spPr/>
      <dgm:t>
        <a:bodyPr/>
        <a:lstStyle/>
        <a:p>
          <a:endParaRPr lang="en-US"/>
        </a:p>
      </dgm:t>
    </dgm:pt>
    <dgm:pt modelId="{56B464C3-F268-2A4E-909B-4A440B43F317}" type="sibTrans" cxnId="{58F6DCB4-3C69-7348-904B-D91C295A7CC9}">
      <dgm:prSet/>
      <dgm:spPr/>
      <dgm:t>
        <a:bodyPr/>
        <a:lstStyle/>
        <a:p>
          <a:endParaRPr lang="en-US"/>
        </a:p>
      </dgm:t>
    </dgm:pt>
    <dgm:pt modelId="{70EF3634-1E5A-7448-9CF0-61ABB79F3339}">
      <dgm:prSet phldrT="[Text]" custT="1"/>
      <dgm:spPr/>
      <dgm:t>
        <a:bodyPr/>
        <a:lstStyle/>
        <a:p>
          <a:pPr marL="234950" indent="-234950">
            <a:tabLst/>
          </a:pPr>
          <a:r>
            <a:rPr lang="en-US" sz="1600" dirty="0">
              <a:solidFill>
                <a:schemeClr val="tx1"/>
              </a:solidFill>
            </a:rPr>
            <a:t>3. Describe expected behavior/rule</a:t>
          </a:r>
        </a:p>
      </dgm:t>
    </dgm:pt>
    <dgm:pt modelId="{3D8A25C6-D0ED-6B4B-BB6E-33D71A4A2AF0}" type="parTrans" cxnId="{429BDAE9-A3BB-954F-ACD5-A96438197198}">
      <dgm:prSet/>
      <dgm:spPr/>
      <dgm:t>
        <a:bodyPr/>
        <a:lstStyle/>
        <a:p>
          <a:endParaRPr lang="en-US"/>
        </a:p>
      </dgm:t>
    </dgm:pt>
    <dgm:pt modelId="{EF9AE199-EC80-B449-975F-6A8616852507}" type="sibTrans" cxnId="{429BDAE9-A3BB-954F-ACD5-A96438197198}">
      <dgm:prSet/>
      <dgm:spPr/>
      <dgm:t>
        <a:bodyPr/>
        <a:lstStyle/>
        <a:p>
          <a:endParaRPr lang="en-US"/>
        </a:p>
      </dgm:t>
    </dgm:pt>
    <dgm:pt modelId="{F448154F-3B2D-5646-B95D-F61FCB6CC7E4}">
      <dgm:prSet custT="1"/>
      <dgm:spPr/>
      <dgm:t>
        <a:bodyPr/>
        <a:lstStyle/>
        <a:p>
          <a:pPr marL="228600" indent="-228600">
            <a:tabLst/>
          </a:pPr>
          <a:r>
            <a:rPr lang="en-US" sz="1600" dirty="0">
              <a:solidFill>
                <a:schemeClr val="bg1"/>
              </a:solidFill>
            </a:rPr>
            <a:t>4. Link to school-wide expectation on Matrix</a:t>
          </a:r>
        </a:p>
      </dgm:t>
    </dgm:pt>
    <dgm:pt modelId="{A0AEB509-C58B-5641-AB48-F762CB4611A9}" type="parTrans" cxnId="{C2A8E6E0-1E88-174B-A218-F55EC03D27AE}">
      <dgm:prSet/>
      <dgm:spPr/>
      <dgm:t>
        <a:bodyPr/>
        <a:lstStyle/>
        <a:p>
          <a:endParaRPr lang="en-US"/>
        </a:p>
      </dgm:t>
    </dgm:pt>
    <dgm:pt modelId="{B2CB1D15-69D6-4B48-B7E1-12B70491F3E1}" type="sibTrans" cxnId="{C2A8E6E0-1E88-174B-A218-F55EC03D27AE}">
      <dgm:prSet/>
      <dgm:spPr/>
      <dgm:t>
        <a:bodyPr/>
        <a:lstStyle/>
        <a:p>
          <a:endParaRPr lang="en-US"/>
        </a:p>
      </dgm:t>
    </dgm:pt>
    <dgm:pt modelId="{D1221CB3-11EB-7A47-AD40-56760B82D8CA}">
      <dgm:prSet custT="1"/>
      <dgm:spPr/>
      <dgm:t>
        <a:bodyPr/>
        <a:lstStyle/>
        <a:p>
          <a:pPr marL="233363" indent="-233363">
            <a:tabLst/>
          </a:pPr>
          <a:r>
            <a:rPr lang="en-US" sz="1600" dirty="0">
              <a:solidFill>
                <a:schemeClr val="bg1"/>
              </a:solidFill>
            </a:rPr>
            <a:t>5. End with encouragement</a:t>
          </a:r>
        </a:p>
      </dgm:t>
    </dgm:pt>
    <dgm:pt modelId="{378E7C79-5AD6-7244-9C1E-9C31B90874DA}" type="parTrans" cxnId="{DFE95437-87FA-9D47-AB90-E55903881133}">
      <dgm:prSet/>
      <dgm:spPr/>
      <dgm:t>
        <a:bodyPr/>
        <a:lstStyle/>
        <a:p>
          <a:endParaRPr lang="en-US"/>
        </a:p>
      </dgm:t>
    </dgm:pt>
    <dgm:pt modelId="{02416D70-3257-C74C-B1C0-DEE8A9306704}" type="sibTrans" cxnId="{DFE95437-87FA-9D47-AB90-E55903881133}">
      <dgm:prSet/>
      <dgm:spPr/>
      <dgm:t>
        <a:bodyPr/>
        <a:lstStyle/>
        <a:p>
          <a:endParaRPr lang="en-US"/>
        </a:p>
      </dgm:t>
    </dgm:pt>
    <dgm:pt modelId="{CC74A4DA-5A50-E84E-BF30-203697F2164C}" type="pres">
      <dgm:prSet presAssocID="{755449BD-2AFA-F844-9F91-B738F1A5AED7}" presName="outerComposite" presStyleCnt="0">
        <dgm:presLayoutVars>
          <dgm:chMax val="5"/>
          <dgm:dir/>
          <dgm:resizeHandles val="exact"/>
        </dgm:presLayoutVars>
      </dgm:prSet>
      <dgm:spPr/>
    </dgm:pt>
    <dgm:pt modelId="{6A10A793-A404-0C46-BE87-AC4B4AB2CF95}" type="pres">
      <dgm:prSet presAssocID="{755449BD-2AFA-F844-9F91-B738F1A5AED7}" presName="dummyMaxCanvas" presStyleCnt="0">
        <dgm:presLayoutVars/>
      </dgm:prSet>
      <dgm:spPr/>
    </dgm:pt>
    <dgm:pt modelId="{8F328B90-21CC-6F48-950E-29743F85EB48}" type="pres">
      <dgm:prSet presAssocID="{755449BD-2AFA-F844-9F91-B738F1A5AED7}" presName="FiveNodes_1" presStyleLbl="node1" presStyleIdx="0" presStyleCnt="5" custLinFactNeighborX="429" custLinFactNeighborY="2384">
        <dgm:presLayoutVars>
          <dgm:bulletEnabled val="1"/>
        </dgm:presLayoutVars>
      </dgm:prSet>
      <dgm:spPr/>
    </dgm:pt>
    <dgm:pt modelId="{FF8D5C2F-108F-C241-A30D-D2BC66B42007}" type="pres">
      <dgm:prSet presAssocID="{755449BD-2AFA-F844-9F91-B738F1A5AED7}" presName="FiveNodes_2" presStyleLbl="node1" presStyleIdx="1" presStyleCnt="5">
        <dgm:presLayoutVars>
          <dgm:bulletEnabled val="1"/>
        </dgm:presLayoutVars>
      </dgm:prSet>
      <dgm:spPr/>
    </dgm:pt>
    <dgm:pt modelId="{4DB49857-387E-3741-A0AF-0A6A0479B8E7}" type="pres">
      <dgm:prSet presAssocID="{755449BD-2AFA-F844-9F91-B738F1A5AED7}" presName="FiveNodes_3" presStyleLbl="node1" presStyleIdx="2" presStyleCnt="5">
        <dgm:presLayoutVars>
          <dgm:bulletEnabled val="1"/>
        </dgm:presLayoutVars>
      </dgm:prSet>
      <dgm:spPr/>
    </dgm:pt>
    <dgm:pt modelId="{8287E62B-7853-8F4E-B53F-3D6F518211FA}" type="pres">
      <dgm:prSet presAssocID="{755449BD-2AFA-F844-9F91-B738F1A5AED7}" presName="FiveNodes_4" presStyleLbl="node1" presStyleIdx="3" presStyleCnt="5">
        <dgm:presLayoutVars>
          <dgm:bulletEnabled val="1"/>
        </dgm:presLayoutVars>
      </dgm:prSet>
      <dgm:spPr/>
    </dgm:pt>
    <dgm:pt modelId="{9F93C6F5-1739-1F4F-A2D9-E84DBF02B5DC}" type="pres">
      <dgm:prSet presAssocID="{755449BD-2AFA-F844-9F91-B738F1A5AED7}" presName="FiveNodes_5" presStyleLbl="node1" presStyleIdx="4" presStyleCnt="5">
        <dgm:presLayoutVars>
          <dgm:bulletEnabled val="1"/>
        </dgm:presLayoutVars>
      </dgm:prSet>
      <dgm:spPr/>
    </dgm:pt>
    <dgm:pt modelId="{1CC3BBA4-86F6-D540-A209-AE9F3CCC5618}" type="pres">
      <dgm:prSet presAssocID="{755449BD-2AFA-F844-9F91-B738F1A5AED7}" presName="FiveConn_1-2" presStyleLbl="fgAccFollowNode1" presStyleIdx="0" presStyleCnt="4">
        <dgm:presLayoutVars>
          <dgm:bulletEnabled val="1"/>
        </dgm:presLayoutVars>
      </dgm:prSet>
      <dgm:spPr/>
    </dgm:pt>
    <dgm:pt modelId="{5ED01FC3-DC8B-5F4A-A801-D51DDEF6DD43}" type="pres">
      <dgm:prSet presAssocID="{755449BD-2AFA-F844-9F91-B738F1A5AED7}" presName="FiveConn_2-3" presStyleLbl="fgAccFollowNode1" presStyleIdx="1" presStyleCnt="4">
        <dgm:presLayoutVars>
          <dgm:bulletEnabled val="1"/>
        </dgm:presLayoutVars>
      </dgm:prSet>
      <dgm:spPr/>
    </dgm:pt>
    <dgm:pt modelId="{B635C4D4-A058-EF47-B2D7-B70AC7F34036}" type="pres">
      <dgm:prSet presAssocID="{755449BD-2AFA-F844-9F91-B738F1A5AED7}" presName="FiveConn_3-4" presStyleLbl="fgAccFollowNode1" presStyleIdx="2" presStyleCnt="4">
        <dgm:presLayoutVars>
          <dgm:bulletEnabled val="1"/>
        </dgm:presLayoutVars>
      </dgm:prSet>
      <dgm:spPr/>
    </dgm:pt>
    <dgm:pt modelId="{E035AB78-27F1-9043-A311-AFAEA4F392F8}" type="pres">
      <dgm:prSet presAssocID="{755449BD-2AFA-F844-9F91-B738F1A5AED7}" presName="FiveConn_4-5" presStyleLbl="fgAccFollowNode1" presStyleIdx="3" presStyleCnt="4">
        <dgm:presLayoutVars>
          <dgm:bulletEnabled val="1"/>
        </dgm:presLayoutVars>
      </dgm:prSet>
      <dgm:spPr/>
    </dgm:pt>
    <dgm:pt modelId="{93417C07-1E53-864A-972D-A88CC4ED4D7B}" type="pres">
      <dgm:prSet presAssocID="{755449BD-2AFA-F844-9F91-B738F1A5AED7}" presName="FiveNodes_1_text" presStyleLbl="node1" presStyleIdx="4" presStyleCnt="5">
        <dgm:presLayoutVars>
          <dgm:bulletEnabled val="1"/>
        </dgm:presLayoutVars>
      </dgm:prSet>
      <dgm:spPr/>
    </dgm:pt>
    <dgm:pt modelId="{8F0026E2-B532-6948-86CE-A0C32B0E337E}" type="pres">
      <dgm:prSet presAssocID="{755449BD-2AFA-F844-9F91-B738F1A5AED7}" presName="FiveNodes_2_text" presStyleLbl="node1" presStyleIdx="4" presStyleCnt="5">
        <dgm:presLayoutVars>
          <dgm:bulletEnabled val="1"/>
        </dgm:presLayoutVars>
      </dgm:prSet>
      <dgm:spPr/>
    </dgm:pt>
    <dgm:pt modelId="{ACE3CED4-A042-3341-9E9B-589368ED8610}" type="pres">
      <dgm:prSet presAssocID="{755449BD-2AFA-F844-9F91-B738F1A5AED7}" presName="FiveNodes_3_text" presStyleLbl="node1" presStyleIdx="4" presStyleCnt="5">
        <dgm:presLayoutVars>
          <dgm:bulletEnabled val="1"/>
        </dgm:presLayoutVars>
      </dgm:prSet>
      <dgm:spPr/>
    </dgm:pt>
    <dgm:pt modelId="{43F71B7C-EA42-D04D-9574-E69B91815B58}" type="pres">
      <dgm:prSet presAssocID="{755449BD-2AFA-F844-9F91-B738F1A5AED7}" presName="FiveNodes_4_text" presStyleLbl="node1" presStyleIdx="4" presStyleCnt="5">
        <dgm:presLayoutVars>
          <dgm:bulletEnabled val="1"/>
        </dgm:presLayoutVars>
      </dgm:prSet>
      <dgm:spPr/>
    </dgm:pt>
    <dgm:pt modelId="{56BCE0E7-55FC-7A48-AD50-856E1FB3698D}" type="pres">
      <dgm:prSet presAssocID="{755449BD-2AFA-F844-9F91-B738F1A5AED7}" presName="FiveNodes_5_text" presStyleLbl="node1" presStyleIdx="4" presStyleCnt="5">
        <dgm:presLayoutVars>
          <dgm:bulletEnabled val="1"/>
        </dgm:presLayoutVars>
      </dgm:prSet>
      <dgm:spPr/>
    </dgm:pt>
  </dgm:ptLst>
  <dgm:cxnLst>
    <dgm:cxn modelId="{DFE95437-87FA-9D47-AB90-E55903881133}" srcId="{755449BD-2AFA-F844-9F91-B738F1A5AED7}" destId="{D1221CB3-11EB-7A47-AD40-56760B82D8CA}" srcOrd="4" destOrd="0" parTransId="{378E7C79-5AD6-7244-9C1E-9C31B90874DA}" sibTransId="{02416D70-3257-C74C-B1C0-DEE8A9306704}"/>
    <dgm:cxn modelId="{1D555C38-0FA0-B145-A31F-C76D37F6FC85}" type="presOf" srcId="{D1221CB3-11EB-7A47-AD40-56760B82D8CA}" destId="{9F93C6F5-1739-1F4F-A2D9-E84DBF02B5DC}" srcOrd="0" destOrd="0" presId="urn:microsoft.com/office/officeart/2005/8/layout/vProcess5"/>
    <dgm:cxn modelId="{DA1AEF45-3C76-1A48-BF56-379A81B9F3EB}" type="presOf" srcId="{755449BD-2AFA-F844-9F91-B738F1A5AED7}" destId="{CC74A4DA-5A50-E84E-BF30-203697F2164C}" srcOrd="0" destOrd="0" presId="urn:microsoft.com/office/officeart/2005/8/layout/vProcess5"/>
    <dgm:cxn modelId="{AA779948-7444-BB45-8ED2-B8BEAE059CEC}" type="presOf" srcId="{B2CB1D15-69D6-4B48-B7E1-12B70491F3E1}" destId="{E035AB78-27F1-9043-A311-AFAEA4F392F8}" srcOrd="0" destOrd="0" presId="urn:microsoft.com/office/officeart/2005/8/layout/vProcess5"/>
    <dgm:cxn modelId="{2D6B3A4D-760F-C449-8CB3-075BF5B33C10}" type="presOf" srcId="{166CC95B-9421-7940-BFBC-D26F6B2DF9DB}" destId="{8F328B90-21CC-6F48-950E-29743F85EB48}" srcOrd="0" destOrd="0" presId="urn:microsoft.com/office/officeart/2005/8/layout/vProcess5"/>
    <dgm:cxn modelId="{56252B70-294E-C446-BF68-89CBED58315F}" type="presOf" srcId="{D1221CB3-11EB-7A47-AD40-56760B82D8CA}" destId="{56BCE0E7-55FC-7A48-AD50-856E1FB3698D}" srcOrd="1" destOrd="0" presId="urn:microsoft.com/office/officeart/2005/8/layout/vProcess5"/>
    <dgm:cxn modelId="{11FDDD7A-7609-6E47-8D80-373AD2682C8D}" type="presOf" srcId="{E60E4B96-B6B7-C04F-A306-D60B2E914237}" destId="{8F0026E2-B532-6948-86CE-A0C32B0E337E}" srcOrd="1" destOrd="0" presId="urn:microsoft.com/office/officeart/2005/8/layout/vProcess5"/>
    <dgm:cxn modelId="{84C27589-7078-3C49-ACE5-F4C9F3578571}" type="presOf" srcId="{56B464C3-F268-2A4E-909B-4A440B43F317}" destId="{1CC3BBA4-86F6-D540-A209-AE9F3CCC5618}" srcOrd="0" destOrd="0" presId="urn:microsoft.com/office/officeart/2005/8/layout/vProcess5"/>
    <dgm:cxn modelId="{5133D18D-86F5-9145-A631-1DA841357F23}" type="presOf" srcId="{550E6CD7-B506-494E-AB3F-9BA39CCA1A42}" destId="{5ED01FC3-DC8B-5F4A-A801-D51DDEF6DD43}" srcOrd="0" destOrd="0" presId="urn:microsoft.com/office/officeart/2005/8/layout/vProcess5"/>
    <dgm:cxn modelId="{C0415490-5A2C-8B41-9CAC-AE3D40A9C93D}" type="presOf" srcId="{70EF3634-1E5A-7448-9CF0-61ABB79F3339}" destId="{ACE3CED4-A042-3341-9E9B-589368ED8610}" srcOrd="1" destOrd="0" presId="urn:microsoft.com/office/officeart/2005/8/layout/vProcess5"/>
    <dgm:cxn modelId="{44F7099D-0B36-004C-9A65-2C9D9C289589}" type="presOf" srcId="{EF9AE199-EC80-B449-975F-6A8616852507}" destId="{B635C4D4-A058-EF47-B2D7-B70AC7F34036}" srcOrd="0" destOrd="0" presId="urn:microsoft.com/office/officeart/2005/8/layout/vProcess5"/>
    <dgm:cxn modelId="{282323A4-AB53-6746-B54A-DB15EEF349CA}" type="presOf" srcId="{166CC95B-9421-7940-BFBC-D26F6B2DF9DB}" destId="{93417C07-1E53-864A-972D-A88CC4ED4D7B}" srcOrd="1" destOrd="0" presId="urn:microsoft.com/office/officeart/2005/8/layout/vProcess5"/>
    <dgm:cxn modelId="{2F8D2BB0-8A63-2A45-A03D-F766C144B1AA}" type="presOf" srcId="{F448154F-3B2D-5646-B95D-F61FCB6CC7E4}" destId="{8287E62B-7853-8F4E-B53F-3D6F518211FA}" srcOrd="0" destOrd="0" presId="urn:microsoft.com/office/officeart/2005/8/layout/vProcess5"/>
    <dgm:cxn modelId="{53C7CBB4-9109-0F44-9EEB-245F8F16D2C6}" type="presOf" srcId="{70EF3634-1E5A-7448-9CF0-61ABB79F3339}" destId="{4DB49857-387E-3741-A0AF-0A6A0479B8E7}" srcOrd="0" destOrd="0" presId="urn:microsoft.com/office/officeart/2005/8/layout/vProcess5"/>
    <dgm:cxn modelId="{58F6DCB4-3C69-7348-904B-D91C295A7CC9}" srcId="{755449BD-2AFA-F844-9F91-B738F1A5AED7}" destId="{166CC95B-9421-7940-BFBC-D26F6B2DF9DB}" srcOrd="0" destOrd="0" parTransId="{9D4475B9-59CA-2644-B43E-2207B1B92458}" sibTransId="{56B464C3-F268-2A4E-909B-4A440B43F317}"/>
    <dgm:cxn modelId="{631C03C2-3EB9-EC43-BC67-512EF0773735}" type="presOf" srcId="{E60E4B96-B6B7-C04F-A306-D60B2E914237}" destId="{FF8D5C2F-108F-C241-A30D-D2BC66B42007}" srcOrd="0" destOrd="0" presId="urn:microsoft.com/office/officeart/2005/8/layout/vProcess5"/>
    <dgm:cxn modelId="{C2A8E6E0-1E88-174B-A218-F55EC03D27AE}" srcId="{755449BD-2AFA-F844-9F91-B738F1A5AED7}" destId="{F448154F-3B2D-5646-B95D-F61FCB6CC7E4}" srcOrd="3" destOrd="0" parTransId="{A0AEB509-C58B-5641-AB48-F762CB4611A9}" sibTransId="{B2CB1D15-69D6-4B48-B7E1-12B70491F3E1}"/>
    <dgm:cxn modelId="{429BDAE9-A3BB-954F-ACD5-A96438197198}" srcId="{755449BD-2AFA-F844-9F91-B738F1A5AED7}" destId="{70EF3634-1E5A-7448-9CF0-61ABB79F3339}" srcOrd="2" destOrd="0" parTransId="{3D8A25C6-D0ED-6B4B-BB6E-33D71A4A2AF0}" sibTransId="{EF9AE199-EC80-B449-975F-6A8616852507}"/>
    <dgm:cxn modelId="{FAF83EF0-83F8-7C41-8603-3E6017D9F66E}" srcId="{755449BD-2AFA-F844-9F91-B738F1A5AED7}" destId="{E60E4B96-B6B7-C04F-A306-D60B2E914237}" srcOrd="1" destOrd="0" parTransId="{09D5FA72-55A4-264E-8311-84892F925A0D}" sibTransId="{550E6CD7-B506-494E-AB3F-9BA39CCA1A42}"/>
    <dgm:cxn modelId="{0231DCFC-A60E-4A4A-AF33-74B687F05BC8}" type="presOf" srcId="{F448154F-3B2D-5646-B95D-F61FCB6CC7E4}" destId="{43F71B7C-EA42-D04D-9574-E69B91815B58}" srcOrd="1" destOrd="0" presId="urn:microsoft.com/office/officeart/2005/8/layout/vProcess5"/>
    <dgm:cxn modelId="{A95087BD-06A4-2147-865D-5668AD79D980}" type="presParOf" srcId="{CC74A4DA-5A50-E84E-BF30-203697F2164C}" destId="{6A10A793-A404-0C46-BE87-AC4B4AB2CF95}" srcOrd="0" destOrd="0" presId="urn:microsoft.com/office/officeart/2005/8/layout/vProcess5"/>
    <dgm:cxn modelId="{BF0BDA1C-B74E-0F40-8701-8C4148D70CE7}" type="presParOf" srcId="{CC74A4DA-5A50-E84E-BF30-203697F2164C}" destId="{8F328B90-21CC-6F48-950E-29743F85EB48}" srcOrd="1" destOrd="0" presId="urn:microsoft.com/office/officeart/2005/8/layout/vProcess5"/>
    <dgm:cxn modelId="{7193BA36-93AA-E440-B024-33BE566C57AA}" type="presParOf" srcId="{CC74A4DA-5A50-E84E-BF30-203697F2164C}" destId="{FF8D5C2F-108F-C241-A30D-D2BC66B42007}" srcOrd="2" destOrd="0" presId="urn:microsoft.com/office/officeart/2005/8/layout/vProcess5"/>
    <dgm:cxn modelId="{1FC41412-58C4-2A4F-8005-99C47BCC24E1}" type="presParOf" srcId="{CC74A4DA-5A50-E84E-BF30-203697F2164C}" destId="{4DB49857-387E-3741-A0AF-0A6A0479B8E7}" srcOrd="3" destOrd="0" presId="urn:microsoft.com/office/officeart/2005/8/layout/vProcess5"/>
    <dgm:cxn modelId="{1534A896-AC25-4643-9131-A4515E3B7279}" type="presParOf" srcId="{CC74A4DA-5A50-E84E-BF30-203697F2164C}" destId="{8287E62B-7853-8F4E-B53F-3D6F518211FA}" srcOrd="4" destOrd="0" presId="urn:microsoft.com/office/officeart/2005/8/layout/vProcess5"/>
    <dgm:cxn modelId="{C5F1F5E9-C985-2445-975A-F1B7E605E8F9}" type="presParOf" srcId="{CC74A4DA-5A50-E84E-BF30-203697F2164C}" destId="{9F93C6F5-1739-1F4F-A2D9-E84DBF02B5DC}" srcOrd="5" destOrd="0" presId="urn:microsoft.com/office/officeart/2005/8/layout/vProcess5"/>
    <dgm:cxn modelId="{7CC20E40-DCE4-1441-B54B-72BC924ADFA0}" type="presParOf" srcId="{CC74A4DA-5A50-E84E-BF30-203697F2164C}" destId="{1CC3BBA4-86F6-D540-A209-AE9F3CCC5618}" srcOrd="6" destOrd="0" presId="urn:microsoft.com/office/officeart/2005/8/layout/vProcess5"/>
    <dgm:cxn modelId="{AF04D914-5EE7-CB45-95E5-F45FF2C283BC}" type="presParOf" srcId="{CC74A4DA-5A50-E84E-BF30-203697F2164C}" destId="{5ED01FC3-DC8B-5F4A-A801-D51DDEF6DD43}" srcOrd="7" destOrd="0" presId="urn:microsoft.com/office/officeart/2005/8/layout/vProcess5"/>
    <dgm:cxn modelId="{C4A139C7-8F2D-0849-9F46-E36E8616B573}" type="presParOf" srcId="{CC74A4DA-5A50-E84E-BF30-203697F2164C}" destId="{B635C4D4-A058-EF47-B2D7-B70AC7F34036}" srcOrd="8" destOrd="0" presId="urn:microsoft.com/office/officeart/2005/8/layout/vProcess5"/>
    <dgm:cxn modelId="{9BEEBA64-6302-C04E-88E8-E6B9EE928B82}" type="presParOf" srcId="{CC74A4DA-5A50-E84E-BF30-203697F2164C}" destId="{E035AB78-27F1-9043-A311-AFAEA4F392F8}" srcOrd="9" destOrd="0" presId="urn:microsoft.com/office/officeart/2005/8/layout/vProcess5"/>
    <dgm:cxn modelId="{77FF545A-6418-8344-A7ED-7EF094C8612A}" type="presParOf" srcId="{CC74A4DA-5A50-E84E-BF30-203697F2164C}" destId="{93417C07-1E53-864A-972D-A88CC4ED4D7B}" srcOrd="10" destOrd="0" presId="urn:microsoft.com/office/officeart/2005/8/layout/vProcess5"/>
    <dgm:cxn modelId="{FC544811-52F6-8F4E-A318-3C4648C67743}" type="presParOf" srcId="{CC74A4DA-5A50-E84E-BF30-203697F2164C}" destId="{8F0026E2-B532-6948-86CE-A0C32B0E337E}" srcOrd="11" destOrd="0" presId="urn:microsoft.com/office/officeart/2005/8/layout/vProcess5"/>
    <dgm:cxn modelId="{4FA1C1A6-0FFE-DD47-8D38-5DEC4DA387F2}" type="presParOf" srcId="{CC74A4DA-5A50-E84E-BF30-203697F2164C}" destId="{ACE3CED4-A042-3341-9E9B-589368ED8610}" srcOrd="12" destOrd="0" presId="urn:microsoft.com/office/officeart/2005/8/layout/vProcess5"/>
    <dgm:cxn modelId="{7BEA2CF2-EF58-CE4B-BDE2-8BCC6FD2BF64}" type="presParOf" srcId="{CC74A4DA-5A50-E84E-BF30-203697F2164C}" destId="{43F71B7C-EA42-D04D-9574-E69B91815B58}" srcOrd="13" destOrd="0" presId="urn:microsoft.com/office/officeart/2005/8/layout/vProcess5"/>
    <dgm:cxn modelId="{BE8E6A97-FA40-FD4D-BD97-36EDB4A05B6E}" type="presParOf" srcId="{CC74A4DA-5A50-E84E-BF30-203697F2164C}" destId="{56BCE0E7-55FC-7A48-AD50-856E1FB3698D}"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28B90-21CC-6F48-950E-29743F85EB48}">
      <dsp:nvSpPr>
        <dsp:cNvPr id="0" name=""/>
        <dsp:cNvSpPr/>
      </dsp:nvSpPr>
      <dsp:spPr>
        <a:xfrm>
          <a:off x="13582" y="14882"/>
          <a:ext cx="3166126" cy="624282"/>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1. Respectfully address student</a:t>
          </a:r>
        </a:p>
      </dsp:txBody>
      <dsp:txXfrm>
        <a:off x="31867" y="33167"/>
        <a:ext cx="2419435" cy="587712"/>
      </dsp:txXfrm>
    </dsp:sp>
    <dsp:sp modelId="{FF8D5C2F-108F-C241-A30D-D2BC66B42007}">
      <dsp:nvSpPr>
        <dsp:cNvPr id="0" name=""/>
        <dsp:cNvSpPr/>
      </dsp:nvSpPr>
      <dsp:spPr>
        <a:xfrm>
          <a:off x="236431" y="710988"/>
          <a:ext cx="3166126" cy="624282"/>
        </a:xfrm>
        <a:prstGeom prst="roundRect">
          <a:avLst>
            <a:gd name="adj" fmla="val 10000"/>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234950" lvl="0" indent="-234950" algn="l" defTabSz="711200">
            <a:lnSpc>
              <a:spcPct val="90000"/>
            </a:lnSpc>
            <a:spcBef>
              <a:spcPct val="0"/>
            </a:spcBef>
            <a:spcAft>
              <a:spcPct val="35000"/>
            </a:spcAft>
            <a:buNone/>
            <a:tabLst/>
          </a:pPr>
          <a:r>
            <a:rPr lang="en-US" sz="1600" kern="1200" dirty="0">
              <a:solidFill>
                <a:schemeClr val="tx1"/>
              </a:solidFill>
            </a:rPr>
            <a:t>2. Describe inappropriate behavior</a:t>
          </a:r>
        </a:p>
      </dsp:txBody>
      <dsp:txXfrm>
        <a:off x="254716" y="729273"/>
        <a:ext cx="2487341" cy="587712"/>
      </dsp:txXfrm>
    </dsp:sp>
    <dsp:sp modelId="{4DB49857-387E-3741-A0AF-0A6A0479B8E7}">
      <dsp:nvSpPr>
        <dsp:cNvPr id="0" name=""/>
        <dsp:cNvSpPr/>
      </dsp:nvSpPr>
      <dsp:spPr>
        <a:xfrm>
          <a:off x="472863" y="1421977"/>
          <a:ext cx="3166126" cy="624282"/>
        </a:xfrm>
        <a:prstGeom prst="roundRect">
          <a:avLst>
            <a:gd name="adj" fmla="val 1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234950" lvl="0" indent="-234950" algn="l" defTabSz="711200">
            <a:lnSpc>
              <a:spcPct val="90000"/>
            </a:lnSpc>
            <a:spcBef>
              <a:spcPct val="0"/>
            </a:spcBef>
            <a:spcAft>
              <a:spcPct val="35000"/>
            </a:spcAft>
            <a:buNone/>
            <a:tabLst/>
          </a:pPr>
          <a:r>
            <a:rPr lang="en-US" sz="1600" kern="1200" dirty="0">
              <a:solidFill>
                <a:schemeClr val="tx1"/>
              </a:solidFill>
            </a:rPr>
            <a:t>3. Describe expected behavior/rule</a:t>
          </a:r>
        </a:p>
      </dsp:txBody>
      <dsp:txXfrm>
        <a:off x="491148" y="1440262"/>
        <a:ext cx="2487341" cy="587712"/>
      </dsp:txXfrm>
    </dsp:sp>
    <dsp:sp modelId="{8287E62B-7853-8F4E-B53F-3D6F518211FA}">
      <dsp:nvSpPr>
        <dsp:cNvPr id="0" name=""/>
        <dsp:cNvSpPr/>
      </dsp:nvSpPr>
      <dsp:spPr>
        <a:xfrm>
          <a:off x="709294" y="2132965"/>
          <a:ext cx="3166126" cy="624282"/>
        </a:xfrm>
        <a:prstGeom prst="roundRect">
          <a:avLst>
            <a:gd name="adj" fmla="val 10000"/>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228600" lvl="0" indent="-228600" algn="l" defTabSz="711200">
            <a:lnSpc>
              <a:spcPct val="90000"/>
            </a:lnSpc>
            <a:spcBef>
              <a:spcPct val="0"/>
            </a:spcBef>
            <a:spcAft>
              <a:spcPct val="35000"/>
            </a:spcAft>
            <a:buNone/>
            <a:tabLst/>
          </a:pPr>
          <a:r>
            <a:rPr lang="en-US" sz="1600" kern="1200" dirty="0">
              <a:solidFill>
                <a:schemeClr val="bg1"/>
              </a:solidFill>
            </a:rPr>
            <a:t>4. Link to school-wide expectation on Matrix</a:t>
          </a:r>
        </a:p>
      </dsp:txBody>
      <dsp:txXfrm>
        <a:off x="727579" y="2151250"/>
        <a:ext cx="2487341" cy="587712"/>
      </dsp:txXfrm>
    </dsp:sp>
    <dsp:sp modelId="{9F93C6F5-1739-1F4F-A2D9-E84DBF02B5DC}">
      <dsp:nvSpPr>
        <dsp:cNvPr id="0" name=""/>
        <dsp:cNvSpPr/>
      </dsp:nvSpPr>
      <dsp:spPr>
        <a:xfrm>
          <a:off x="945726" y="2843954"/>
          <a:ext cx="3166126" cy="624282"/>
        </a:xfrm>
        <a:prstGeom prst="roundRect">
          <a:avLst>
            <a:gd name="adj" fmla="val 1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233363" lvl="0" indent="-233363" algn="l" defTabSz="711200">
            <a:lnSpc>
              <a:spcPct val="90000"/>
            </a:lnSpc>
            <a:spcBef>
              <a:spcPct val="0"/>
            </a:spcBef>
            <a:spcAft>
              <a:spcPct val="35000"/>
            </a:spcAft>
            <a:buNone/>
            <a:tabLst/>
          </a:pPr>
          <a:r>
            <a:rPr lang="en-US" sz="1600" kern="1200" dirty="0">
              <a:solidFill>
                <a:schemeClr val="bg1"/>
              </a:solidFill>
            </a:rPr>
            <a:t>5. End with encouragement</a:t>
          </a:r>
        </a:p>
      </dsp:txBody>
      <dsp:txXfrm>
        <a:off x="964011" y="2862239"/>
        <a:ext cx="2487341" cy="587712"/>
      </dsp:txXfrm>
    </dsp:sp>
    <dsp:sp modelId="{1CC3BBA4-86F6-D540-A209-AE9F3CCC5618}">
      <dsp:nvSpPr>
        <dsp:cNvPr id="0" name=""/>
        <dsp:cNvSpPr/>
      </dsp:nvSpPr>
      <dsp:spPr>
        <a:xfrm>
          <a:off x="2760343" y="456073"/>
          <a:ext cx="405783" cy="405783"/>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851644" y="456073"/>
        <a:ext cx="223181" cy="305352"/>
      </dsp:txXfrm>
    </dsp:sp>
    <dsp:sp modelId="{5ED01FC3-DC8B-5F4A-A801-D51DDEF6DD43}">
      <dsp:nvSpPr>
        <dsp:cNvPr id="0" name=""/>
        <dsp:cNvSpPr/>
      </dsp:nvSpPr>
      <dsp:spPr>
        <a:xfrm>
          <a:off x="2996774" y="1167061"/>
          <a:ext cx="405783" cy="405783"/>
        </a:xfrm>
        <a:prstGeom prst="downArrow">
          <a:avLst>
            <a:gd name="adj1" fmla="val 55000"/>
            <a:gd name="adj2" fmla="val 45000"/>
          </a:avLst>
        </a:prstGeom>
        <a:solidFill>
          <a:schemeClr val="accent3">
            <a:tint val="40000"/>
            <a:alpha val="90000"/>
            <a:hueOff val="3572285"/>
            <a:satOff val="-4598"/>
            <a:lumOff val="-358"/>
            <a:alphaOff val="0"/>
          </a:schemeClr>
        </a:solidFill>
        <a:ln w="9525" cap="flat" cmpd="sng" algn="ctr">
          <a:solidFill>
            <a:schemeClr val="accent3">
              <a:tint val="40000"/>
              <a:alpha val="90000"/>
              <a:hueOff val="3572285"/>
              <a:satOff val="-4598"/>
              <a:lumOff val="-3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088075" y="1167061"/>
        <a:ext cx="223181" cy="305352"/>
      </dsp:txXfrm>
    </dsp:sp>
    <dsp:sp modelId="{B635C4D4-A058-EF47-B2D7-B70AC7F34036}">
      <dsp:nvSpPr>
        <dsp:cNvPr id="0" name=""/>
        <dsp:cNvSpPr/>
      </dsp:nvSpPr>
      <dsp:spPr>
        <a:xfrm>
          <a:off x="3233206" y="1867645"/>
          <a:ext cx="405783" cy="405783"/>
        </a:xfrm>
        <a:prstGeom prst="downArrow">
          <a:avLst>
            <a:gd name="adj1" fmla="val 55000"/>
            <a:gd name="adj2" fmla="val 45000"/>
          </a:avLst>
        </a:prstGeom>
        <a:solidFill>
          <a:schemeClr val="accent3">
            <a:tint val="40000"/>
            <a:alpha val="90000"/>
            <a:hueOff val="7144569"/>
            <a:satOff val="-9195"/>
            <a:lumOff val="-717"/>
            <a:alphaOff val="0"/>
          </a:schemeClr>
        </a:solidFill>
        <a:ln w="9525" cap="flat" cmpd="sng" algn="ctr">
          <a:solidFill>
            <a:schemeClr val="accent3">
              <a:tint val="40000"/>
              <a:alpha val="90000"/>
              <a:hueOff val="7144569"/>
              <a:satOff val="-9195"/>
              <a:lumOff val="-7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324507" y="1867645"/>
        <a:ext cx="223181" cy="305352"/>
      </dsp:txXfrm>
    </dsp:sp>
    <dsp:sp modelId="{E035AB78-27F1-9043-A311-AFAEA4F392F8}">
      <dsp:nvSpPr>
        <dsp:cNvPr id="0" name=""/>
        <dsp:cNvSpPr/>
      </dsp:nvSpPr>
      <dsp:spPr>
        <a:xfrm>
          <a:off x="3469637" y="2585570"/>
          <a:ext cx="405783" cy="405783"/>
        </a:xfrm>
        <a:prstGeom prst="downArrow">
          <a:avLst>
            <a:gd name="adj1" fmla="val 55000"/>
            <a:gd name="adj2" fmla="val 45000"/>
          </a:avLst>
        </a:prstGeom>
        <a:solidFill>
          <a:schemeClr val="accent3">
            <a:tint val="40000"/>
            <a:alpha val="90000"/>
            <a:hueOff val="10716854"/>
            <a:satOff val="-13793"/>
            <a:lumOff val="-1075"/>
            <a:alphaOff val="0"/>
          </a:schemeClr>
        </a:solidFill>
        <a:ln w="9525" cap="flat" cmpd="sng" algn="ctr">
          <a:solidFill>
            <a:schemeClr val="accent3">
              <a:tint val="40000"/>
              <a:alpha val="90000"/>
              <a:hueOff val="10716854"/>
              <a:satOff val="-13793"/>
              <a:lumOff val="-107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560938" y="2585570"/>
        <a:ext cx="223181" cy="30535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AE72C-8DB9-42E9-9F5A-07B742CE2EDF}" type="datetimeFigureOut">
              <a:rPr lang="en-US" smtClean="0"/>
              <a:t>2/28/2020</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3115FE-D1C4-428D-9504-1168890FF55D}" type="slidenum">
              <a:rPr lang="en-US" smtClean="0"/>
              <a:t>‹#›</a:t>
            </a:fld>
            <a:endParaRPr lang="en-US"/>
          </a:p>
        </p:txBody>
      </p:sp>
    </p:spTree>
    <p:extLst>
      <p:ext uri="{BB962C8B-B14F-4D97-AF65-F5344CB8AC3E}">
        <p14:creationId xmlns:p14="http://schemas.microsoft.com/office/powerpoint/2010/main" val="407450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a:t>
            </a:r>
            <a:r>
              <a:rPr lang="en-US" dirty="0" err="1"/>
              <a:t>powerpoint</a:t>
            </a:r>
            <a:r>
              <a:rPr lang="en-US" dirty="0"/>
              <a:t> with your school’s logo and other information. Make it your own!</a:t>
            </a:r>
          </a:p>
        </p:txBody>
      </p:sp>
      <p:sp>
        <p:nvSpPr>
          <p:cNvPr id="4" name="Slide Number Placeholder 3"/>
          <p:cNvSpPr>
            <a:spLocks noGrp="1"/>
          </p:cNvSpPr>
          <p:nvPr>
            <p:ph type="sldNum" sz="quarter" idx="5"/>
          </p:nvPr>
        </p:nvSpPr>
        <p:spPr/>
        <p:txBody>
          <a:bodyPr/>
          <a:lstStyle/>
          <a:p>
            <a:fld id="{E33115FE-D1C4-428D-9504-1168890FF55D}" type="slidenum">
              <a:rPr lang="en-US" smtClean="0"/>
              <a:t>1</a:t>
            </a:fld>
            <a:endParaRPr lang="en-US"/>
          </a:p>
        </p:txBody>
      </p:sp>
    </p:spTree>
    <p:extLst>
      <p:ext uri="{BB962C8B-B14F-4D97-AF65-F5344CB8AC3E}">
        <p14:creationId xmlns:p14="http://schemas.microsoft.com/office/powerpoint/2010/main" val="3184547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this slide so teachers can see the state of Tier 1 in the school and why you need Tier 2. This slide will need updated quarterly (or when you see changes)</a:t>
            </a:r>
          </a:p>
        </p:txBody>
      </p:sp>
      <p:sp>
        <p:nvSpPr>
          <p:cNvPr id="4" name="Slide Number Placeholder 3"/>
          <p:cNvSpPr>
            <a:spLocks noGrp="1"/>
          </p:cNvSpPr>
          <p:nvPr>
            <p:ph type="sldNum" sz="quarter" idx="5"/>
          </p:nvPr>
        </p:nvSpPr>
        <p:spPr/>
        <p:txBody>
          <a:bodyPr/>
          <a:lstStyle/>
          <a:p>
            <a:fld id="{E33115FE-D1C4-428D-9504-1168890FF55D}" type="slidenum">
              <a:rPr lang="en-US" smtClean="0"/>
              <a:t>2</a:t>
            </a:fld>
            <a:endParaRPr lang="en-US"/>
          </a:p>
        </p:txBody>
      </p:sp>
    </p:spTree>
    <p:extLst>
      <p:ext uri="{BB962C8B-B14F-4D97-AF65-F5344CB8AC3E}">
        <p14:creationId xmlns:p14="http://schemas.microsoft.com/office/powerpoint/2010/main" val="102941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this with teachers so they buy-in to the intervention.</a:t>
            </a:r>
          </a:p>
        </p:txBody>
      </p:sp>
      <p:sp>
        <p:nvSpPr>
          <p:cNvPr id="4" name="Slide Number Placeholder 3"/>
          <p:cNvSpPr>
            <a:spLocks noGrp="1"/>
          </p:cNvSpPr>
          <p:nvPr>
            <p:ph type="sldNum" sz="quarter" idx="5"/>
          </p:nvPr>
        </p:nvSpPr>
        <p:spPr/>
        <p:txBody>
          <a:bodyPr/>
          <a:lstStyle/>
          <a:p>
            <a:fld id="{E33115FE-D1C4-428D-9504-1168890FF55D}" type="slidenum">
              <a:rPr lang="en-US" smtClean="0"/>
              <a:t>3</a:t>
            </a:fld>
            <a:endParaRPr lang="en-US"/>
          </a:p>
        </p:txBody>
      </p:sp>
    </p:spTree>
    <p:extLst>
      <p:ext uri="{BB962C8B-B14F-4D97-AF65-F5344CB8AC3E}">
        <p14:creationId xmlns:p14="http://schemas.microsoft.com/office/powerpoint/2010/main" val="325131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 decision is made to put students on the CICO intervention. Is it based on office referrals? How many? Whatever it is make it clear to staff how the decision is made. This will prevent too many students from being referred to Tier 2. </a:t>
            </a:r>
          </a:p>
        </p:txBody>
      </p:sp>
      <p:sp>
        <p:nvSpPr>
          <p:cNvPr id="4" name="Slide Number Placeholder 3"/>
          <p:cNvSpPr>
            <a:spLocks noGrp="1"/>
          </p:cNvSpPr>
          <p:nvPr>
            <p:ph type="sldNum" sz="quarter" idx="5"/>
          </p:nvPr>
        </p:nvSpPr>
        <p:spPr/>
        <p:txBody>
          <a:bodyPr/>
          <a:lstStyle/>
          <a:p>
            <a:fld id="{E33115FE-D1C4-428D-9504-1168890FF55D}" type="slidenum">
              <a:rPr lang="en-US" smtClean="0"/>
              <a:t>4</a:t>
            </a:fld>
            <a:endParaRPr lang="en-US"/>
          </a:p>
        </p:txBody>
      </p:sp>
    </p:spTree>
    <p:extLst>
      <p:ext uri="{BB962C8B-B14F-4D97-AF65-F5344CB8AC3E}">
        <p14:creationId xmlns:p14="http://schemas.microsoft.com/office/powerpoint/2010/main" val="169353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take the time alone with the student to teach them about CICO. Review target behaviors and what a 2 looks like in every block through the day. Use this time to get the student excited about this new opportunity. Make sure your school has a Tier 2 reward system and the student understands how they will be able to use their points.</a:t>
            </a:r>
          </a:p>
        </p:txBody>
      </p:sp>
      <p:sp>
        <p:nvSpPr>
          <p:cNvPr id="4" name="Slide Number Placeholder 3"/>
          <p:cNvSpPr>
            <a:spLocks noGrp="1"/>
          </p:cNvSpPr>
          <p:nvPr>
            <p:ph type="sldNum" sz="quarter" idx="5"/>
          </p:nvPr>
        </p:nvSpPr>
        <p:spPr/>
        <p:txBody>
          <a:bodyPr/>
          <a:lstStyle/>
          <a:p>
            <a:fld id="{E33115FE-D1C4-428D-9504-1168890FF55D}" type="slidenum">
              <a:rPr lang="en-US" smtClean="0"/>
              <a:t>6</a:t>
            </a:fld>
            <a:endParaRPr lang="en-US"/>
          </a:p>
        </p:txBody>
      </p:sp>
    </p:spTree>
    <p:extLst>
      <p:ext uri="{BB962C8B-B14F-4D97-AF65-F5344CB8AC3E}">
        <p14:creationId xmlns:p14="http://schemas.microsoft.com/office/powerpoint/2010/main" val="2130517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constitutes a 0,1 or 2 during this slide.</a:t>
            </a:r>
          </a:p>
        </p:txBody>
      </p:sp>
      <p:sp>
        <p:nvSpPr>
          <p:cNvPr id="4" name="Slide Number Placeholder 3"/>
          <p:cNvSpPr>
            <a:spLocks noGrp="1"/>
          </p:cNvSpPr>
          <p:nvPr>
            <p:ph type="sldNum" sz="quarter" idx="5"/>
          </p:nvPr>
        </p:nvSpPr>
        <p:spPr/>
        <p:txBody>
          <a:bodyPr/>
          <a:lstStyle/>
          <a:p>
            <a:fld id="{E33115FE-D1C4-428D-9504-1168890FF55D}" type="slidenum">
              <a:rPr lang="en-US" smtClean="0"/>
              <a:t>7</a:t>
            </a:fld>
            <a:endParaRPr lang="en-US"/>
          </a:p>
        </p:txBody>
      </p:sp>
    </p:spTree>
    <p:extLst>
      <p:ext uri="{BB962C8B-B14F-4D97-AF65-F5344CB8AC3E}">
        <p14:creationId xmlns:p14="http://schemas.microsoft.com/office/powerpoint/2010/main" val="1817469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a:ln/>
        </p:spPr>
      </p:sp>
      <p:sp>
        <p:nvSpPr>
          <p:cNvPr id="249859" name="Notes Placeholder 2"/>
          <p:cNvSpPr>
            <a:spLocks noGrp="1"/>
          </p:cNvSpPr>
          <p:nvPr>
            <p:ph type="body" idx="1"/>
          </p:nvPr>
        </p:nvSpPr>
        <p:spPr>
          <a:noFill/>
        </p:spPr>
        <p:txBody>
          <a:bodyPr/>
          <a:lstStyle/>
          <a:p>
            <a:pPr eaLnBrk="1" hangingPunct="1"/>
            <a:r>
              <a:rPr lang="en-US" dirty="0"/>
              <a:t>Spend time giving opportunities to practice using behavior specific praise on each other. Presenter use it on attendees. “I love how you are paying attention to this presentation. It shows me that you care about these students and want to learn more strategies to help them.”</a:t>
            </a:r>
          </a:p>
        </p:txBody>
      </p:sp>
      <p:sp>
        <p:nvSpPr>
          <p:cNvPr id="249860" name="Slide Number Placeholder 3"/>
          <p:cNvSpPr>
            <a:spLocks noGrp="1"/>
          </p:cNvSpPr>
          <p:nvPr>
            <p:ph type="sldNum" sz="quarter" idx="5"/>
          </p:nvPr>
        </p:nvSpPr>
        <p:spPr>
          <a:noFill/>
        </p:spPr>
        <p:txBody>
          <a:bodyPr/>
          <a:lstStyle>
            <a:lvl1pPr defTabSz="914437" eaLnBrk="0" hangingPunct="0">
              <a:defRPr>
                <a:solidFill>
                  <a:schemeClr val="tx1"/>
                </a:solidFill>
                <a:latin typeface="Arial" charset="0"/>
              </a:defRPr>
            </a:lvl1pPr>
            <a:lvl2pPr marL="729057" indent="-280406" defTabSz="914437" eaLnBrk="0" hangingPunct="0">
              <a:defRPr>
                <a:solidFill>
                  <a:schemeClr val="tx1"/>
                </a:solidFill>
                <a:latin typeface="Arial" charset="0"/>
              </a:defRPr>
            </a:lvl2pPr>
            <a:lvl3pPr marL="1121626" indent="-224325" defTabSz="914437" eaLnBrk="0" hangingPunct="0">
              <a:defRPr>
                <a:solidFill>
                  <a:schemeClr val="tx1"/>
                </a:solidFill>
                <a:latin typeface="Arial" charset="0"/>
              </a:defRPr>
            </a:lvl3pPr>
            <a:lvl4pPr marL="1570276" indent="-224325" defTabSz="914437" eaLnBrk="0" hangingPunct="0">
              <a:defRPr>
                <a:solidFill>
                  <a:schemeClr val="tx1"/>
                </a:solidFill>
                <a:latin typeface="Arial" charset="0"/>
              </a:defRPr>
            </a:lvl4pPr>
            <a:lvl5pPr marL="2018927" indent="-224325" defTabSz="914437" eaLnBrk="0" hangingPunct="0">
              <a:defRPr>
                <a:solidFill>
                  <a:schemeClr val="tx1"/>
                </a:solidFill>
                <a:latin typeface="Arial" charset="0"/>
              </a:defRPr>
            </a:lvl5pPr>
            <a:lvl6pPr marL="2467577" indent="-224325" defTabSz="914437" eaLnBrk="0" fontAlgn="base" hangingPunct="0">
              <a:spcBef>
                <a:spcPct val="0"/>
              </a:spcBef>
              <a:spcAft>
                <a:spcPct val="0"/>
              </a:spcAft>
              <a:defRPr>
                <a:solidFill>
                  <a:schemeClr val="tx1"/>
                </a:solidFill>
                <a:latin typeface="Arial" charset="0"/>
              </a:defRPr>
            </a:lvl6pPr>
            <a:lvl7pPr marL="2916227" indent="-224325" defTabSz="914437" eaLnBrk="0" fontAlgn="base" hangingPunct="0">
              <a:spcBef>
                <a:spcPct val="0"/>
              </a:spcBef>
              <a:spcAft>
                <a:spcPct val="0"/>
              </a:spcAft>
              <a:defRPr>
                <a:solidFill>
                  <a:schemeClr val="tx1"/>
                </a:solidFill>
                <a:latin typeface="Arial" charset="0"/>
              </a:defRPr>
            </a:lvl7pPr>
            <a:lvl8pPr marL="3364878" indent="-224325" defTabSz="914437" eaLnBrk="0" fontAlgn="base" hangingPunct="0">
              <a:spcBef>
                <a:spcPct val="0"/>
              </a:spcBef>
              <a:spcAft>
                <a:spcPct val="0"/>
              </a:spcAft>
              <a:defRPr>
                <a:solidFill>
                  <a:schemeClr val="tx1"/>
                </a:solidFill>
                <a:latin typeface="Arial" charset="0"/>
              </a:defRPr>
            </a:lvl8pPr>
            <a:lvl9pPr marL="3813528" indent="-224325" defTabSz="914437" eaLnBrk="0" fontAlgn="base" hangingPunct="0">
              <a:spcBef>
                <a:spcPct val="0"/>
              </a:spcBef>
              <a:spcAft>
                <a:spcPct val="0"/>
              </a:spcAft>
              <a:defRPr>
                <a:solidFill>
                  <a:schemeClr val="tx1"/>
                </a:solidFill>
                <a:latin typeface="Arial" charset="0"/>
              </a:defRPr>
            </a:lvl9pPr>
          </a:lstStyle>
          <a:p>
            <a:pPr eaLnBrk="1" hangingPunct="1"/>
            <a:fld id="{E43F9414-07A1-441C-8154-A54D8D7F1A4F}" type="slidenum">
              <a:rPr lang="en-US">
                <a:solidFill>
                  <a:prstClr val="black"/>
                </a:solidFill>
              </a:rPr>
              <a:pPr eaLnBrk="1" hangingPunct="1"/>
              <a:t>10</a:t>
            </a:fld>
            <a:endParaRPr lang="en-US">
              <a:solidFill>
                <a:prstClr val="black"/>
              </a:solidFill>
            </a:endParaRPr>
          </a:p>
        </p:txBody>
      </p:sp>
    </p:spTree>
    <p:extLst>
      <p:ext uri="{BB962C8B-B14F-4D97-AF65-F5344CB8AC3E}">
        <p14:creationId xmlns:p14="http://schemas.microsoft.com/office/powerpoint/2010/main" val="381144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extLs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spcBef>
                <a:spcPct val="0"/>
              </a:spcBef>
              <a:defRPr/>
            </a:pPr>
            <a:r>
              <a:rPr lang="en-US" dirty="0">
                <a:latin typeface="Times New Roman" pitchFamily="18" charset="0"/>
                <a:ea typeface="ＭＳ Ｐゴシック" pitchFamily="34" charset="-128"/>
              </a:rPr>
              <a:t>Ask participants to make</a:t>
            </a:r>
            <a:r>
              <a:rPr lang="en-US" baseline="0" dirty="0">
                <a:latin typeface="Times New Roman" pitchFamily="18" charset="0"/>
                <a:ea typeface="ＭＳ Ｐゴシック" pitchFamily="34" charset="-128"/>
              </a:rPr>
              <a:t> an error correction statement to share with the whole group. Are all components included? Is it brief? Is it linked to rule and expectation on the Matrix?</a:t>
            </a:r>
            <a:endParaRPr lang="en-US" dirty="0">
              <a:latin typeface="Times New Roman" pitchFamily="18" charset="0"/>
              <a:ea typeface="ＭＳ Ｐゴシック" pitchFamily="34" charset="-128"/>
            </a:endParaRPr>
          </a:p>
        </p:txBody>
      </p:sp>
      <p:sp>
        <p:nvSpPr>
          <p:cNvPr id="79876" name="Slide Number Placeholder 3"/>
          <p:cNvSpPr>
            <a:spLocks noGrp="1"/>
          </p:cNvSpPr>
          <p:nvPr>
            <p:ph type="sldNum" sz="quarter" idx="5"/>
          </p:nvPr>
        </p:nvSpPr>
        <p:spPr>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703" indent="-285656">
              <a:defRPr sz="2400">
                <a:solidFill>
                  <a:schemeClr val="tx1"/>
                </a:solidFill>
                <a:latin typeface="Arial" pitchFamily="34" charset="0"/>
                <a:ea typeface="ＭＳ Ｐゴシック" pitchFamily="34" charset="-128"/>
              </a:defRPr>
            </a:lvl2pPr>
            <a:lvl3pPr marL="1142621" indent="-228525">
              <a:defRPr sz="2400">
                <a:solidFill>
                  <a:schemeClr val="tx1"/>
                </a:solidFill>
                <a:latin typeface="Arial" pitchFamily="34" charset="0"/>
                <a:ea typeface="ＭＳ Ｐゴシック" pitchFamily="34" charset="-128"/>
              </a:defRPr>
            </a:lvl3pPr>
            <a:lvl4pPr marL="1599670" indent="-228525">
              <a:defRPr sz="2400">
                <a:solidFill>
                  <a:schemeClr val="tx1"/>
                </a:solidFill>
                <a:latin typeface="Arial" pitchFamily="34" charset="0"/>
                <a:ea typeface="ＭＳ Ｐゴシック" pitchFamily="34" charset="-128"/>
              </a:defRPr>
            </a:lvl4pPr>
            <a:lvl5pPr marL="2056720" indent="-228525">
              <a:defRPr sz="2400">
                <a:solidFill>
                  <a:schemeClr val="tx1"/>
                </a:solidFill>
                <a:latin typeface="Arial" pitchFamily="34" charset="0"/>
                <a:ea typeface="ＭＳ Ｐゴシック" pitchFamily="34" charset="-128"/>
              </a:defRPr>
            </a:lvl5pPr>
            <a:lvl6pPr marL="2513768" indent="-22852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0815" indent="-22852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7864" indent="-22852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4912" indent="-22852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2B1D62F-E18F-4812-8B83-FC3D66A8A396}" type="slidenum">
              <a:rPr lang="en-US" sz="1200">
                <a:latin typeface="Times New Roman" pitchFamily="18" charset="0"/>
              </a:rPr>
              <a:pPr>
                <a:defRPr/>
              </a:pPr>
              <a:t>11</a:t>
            </a:fld>
            <a:endParaRPr lang="en-US" sz="1200">
              <a:latin typeface="Times New Roman" pitchFamily="18" charset="0"/>
            </a:endParaRPr>
          </a:p>
        </p:txBody>
      </p:sp>
    </p:spTree>
    <p:extLst>
      <p:ext uri="{BB962C8B-B14F-4D97-AF65-F5344CB8AC3E}">
        <p14:creationId xmlns:p14="http://schemas.microsoft.com/office/powerpoint/2010/main" val="333422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to review this with students. Take particular notice to number of times student made the goal and how close they came on other days. Use this as a way to boost them for the next month. STAY POSITIVE!</a:t>
            </a:r>
          </a:p>
        </p:txBody>
      </p:sp>
      <p:sp>
        <p:nvSpPr>
          <p:cNvPr id="4" name="Slide Number Placeholder 3"/>
          <p:cNvSpPr>
            <a:spLocks noGrp="1"/>
          </p:cNvSpPr>
          <p:nvPr>
            <p:ph type="sldNum" sz="quarter" idx="5"/>
          </p:nvPr>
        </p:nvSpPr>
        <p:spPr/>
        <p:txBody>
          <a:bodyPr/>
          <a:lstStyle/>
          <a:p>
            <a:fld id="{E33115FE-D1C4-428D-9504-1168890FF55D}" type="slidenum">
              <a:rPr lang="en-US" smtClean="0"/>
              <a:t>15</a:t>
            </a:fld>
            <a:endParaRPr lang="en-US"/>
          </a:p>
        </p:txBody>
      </p:sp>
    </p:spTree>
    <p:extLst>
      <p:ext uri="{BB962C8B-B14F-4D97-AF65-F5344CB8AC3E}">
        <p14:creationId xmlns:p14="http://schemas.microsoft.com/office/powerpoint/2010/main" val="3195479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0549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3744868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1909465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2446525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134613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261182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8" name="Footer Placeholder 7"/>
          <p:cNvSpPr>
            <a:spLocks noGrp="1"/>
          </p:cNvSpPr>
          <p:nvPr>
            <p:ph type="ftr" sz="quarter" idx="11"/>
          </p:nvPr>
        </p:nvSpPr>
        <p:spPr>
          <a:xfrm>
            <a:off x="3124200" y="5296959"/>
            <a:ext cx="2895600" cy="304271"/>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683665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4" name="Footer Placeholder 3"/>
          <p:cNvSpPr>
            <a:spLocks noGrp="1"/>
          </p:cNvSpPr>
          <p:nvPr>
            <p:ph type="ftr" sz="quarter" idx="11"/>
          </p:nvPr>
        </p:nvSpPr>
        <p:spPr>
          <a:xfrm>
            <a:off x="3124200" y="5296959"/>
            <a:ext cx="2895600" cy="304271"/>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8449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3" name="Footer Placeholder 2"/>
          <p:cNvSpPr>
            <a:spLocks noGrp="1"/>
          </p:cNvSpPr>
          <p:nvPr>
            <p:ph type="ftr" sz="quarter" idx="11"/>
          </p:nvPr>
        </p:nvSpPr>
        <p:spPr>
          <a:xfrm>
            <a:off x="3124200" y="5296959"/>
            <a:ext cx="2895600" cy="304271"/>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4082872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1790210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DDC31758-3D5A-41EC-B007-0793C67F04BA}" type="datetimeFigureOut">
              <a:rPr lang="en-US" smtClean="0"/>
              <a:t>2/28/2020</a:t>
            </a:fld>
            <a:endParaRPr lang="en-US"/>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F5C00EAB-E632-4BED-95E7-EDE3287B8947}" type="slidenum">
              <a:rPr lang="en-US" smtClean="0"/>
              <a:t>‹#›</a:t>
            </a:fld>
            <a:endParaRPr lang="en-US"/>
          </a:p>
        </p:txBody>
      </p:sp>
    </p:spTree>
    <p:extLst>
      <p:ext uri="{BB962C8B-B14F-4D97-AF65-F5344CB8AC3E}">
        <p14:creationId xmlns:p14="http://schemas.microsoft.com/office/powerpoint/2010/main" val="19400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07"/>
            <a:ext cx="9144000" cy="5714786"/>
          </a:xfrm>
          <a:prstGeom prst="rect">
            <a:avLst/>
          </a:prstGeom>
        </p:spPr>
      </p:pic>
      <p:sp>
        <p:nvSpPr>
          <p:cNvPr id="2" name="Title Placeholder 1"/>
          <p:cNvSpPr>
            <a:spLocks noGrp="1"/>
          </p:cNvSpPr>
          <p:nvPr>
            <p:ph type="title"/>
          </p:nvPr>
        </p:nvSpPr>
        <p:spPr>
          <a:xfrm>
            <a:off x="457200" y="1371600"/>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400299"/>
            <a:ext cx="8229600" cy="3123671"/>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701386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drive.google.com/file/d/0B1-B5Pl4nuDwbWUxMlpnM2pEc2M/view"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88657"/>
            <a:ext cx="8686800" cy="1876068"/>
          </a:xfrm>
        </p:spPr>
        <p:txBody>
          <a:bodyPr>
            <a:normAutofit fontScale="90000"/>
          </a:bodyPr>
          <a:lstStyle/>
          <a:p>
            <a:r>
              <a:rPr lang="en-US" dirty="0"/>
              <a:t>CHECK-IN, CHECK-OUT</a:t>
            </a:r>
            <a:br>
              <a:rPr lang="en-US" dirty="0"/>
            </a:br>
            <a:r>
              <a:rPr lang="en-US" dirty="0"/>
              <a:t>Universal Tier 2 Behavior Intervention:</a:t>
            </a:r>
            <a:br>
              <a:rPr lang="en-US" dirty="0"/>
            </a:br>
            <a:r>
              <a:rPr lang="en-US" dirty="0"/>
              <a:t>A Quick Guide for Teachers</a:t>
            </a:r>
          </a:p>
        </p:txBody>
      </p:sp>
      <p:pic>
        <p:nvPicPr>
          <p:cNvPr id="4" name="Picture 3">
            <a:extLst>
              <a:ext uri="{FF2B5EF4-FFF2-40B4-BE49-F238E27FC236}">
                <a16:creationId xmlns:a16="http://schemas.microsoft.com/office/drawing/2014/main" id="{3ADBBB7A-A061-4A96-8899-1B85B50703F0}"/>
              </a:ext>
            </a:extLst>
          </p:cNvPr>
          <p:cNvPicPr>
            <a:picLocks noChangeAspect="1"/>
          </p:cNvPicPr>
          <p:nvPr/>
        </p:nvPicPr>
        <p:blipFill>
          <a:blip r:embed="rId3"/>
          <a:stretch>
            <a:fillRect/>
          </a:stretch>
        </p:blipFill>
        <p:spPr>
          <a:xfrm>
            <a:off x="685800" y="3388309"/>
            <a:ext cx="1524000" cy="1701747"/>
          </a:xfrm>
          <a:prstGeom prst="rect">
            <a:avLst/>
          </a:prstGeom>
        </p:spPr>
      </p:pic>
      <p:pic>
        <p:nvPicPr>
          <p:cNvPr id="5" name="Picture 4">
            <a:extLst>
              <a:ext uri="{FF2B5EF4-FFF2-40B4-BE49-F238E27FC236}">
                <a16:creationId xmlns:a16="http://schemas.microsoft.com/office/drawing/2014/main" id="{397323D0-9ABD-41B2-A5B0-A19B10E7C7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7242" y="3808704"/>
            <a:ext cx="3863201" cy="860956"/>
          </a:xfrm>
          <a:prstGeom prst="rect">
            <a:avLst/>
          </a:prstGeom>
          <a:ln>
            <a:noFill/>
          </a:ln>
          <a:effectLst>
            <a:outerShdw blurRad="292100" dist="139700" dir="2700000" algn="tl" rotWithShape="0">
              <a:srgbClr val="333333">
                <a:alpha val="65000"/>
              </a:srgbClr>
            </a:outerShdw>
          </a:effectLst>
        </p:spPr>
      </p:pic>
      <p:pic>
        <p:nvPicPr>
          <p:cNvPr id="6" name="Picture 1" descr="behavior-mentalhealth_techassistcenter-logoSMALL (003)">
            <a:extLst>
              <a:ext uri="{FF2B5EF4-FFF2-40B4-BE49-F238E27FC236}">
                <a16:creationId xmlns:a16="http://schemas.microsoft.com/office/drawing/2014/main" id="{1454F1DB-4BF8-47A3-AAB6-4B84D64E86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85" y="3697222"/>
            <a:ext cx="2039427" cy="139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1351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35241" y="174587"/>
            <a:ext cx="4250587" cy="768407"/>
          </a:xfrm>
        </p:spPr>
        <p:txBody>
          <a:bodyPr rtlCol="0">
            <a:normAutofit/>
          </a:bodyPr>
          <a:lstStyle/>
          <a:p>
            <a:pPr>
              <a:defRPr/>
            </a:pPr>
            <a:r>
              <a:rPr lang="en-US" sz="2800" dirty="0"/>
              <a:t>BEHAVIOR SPECIFIC PRAISE</a:t>
            </a:r>
          </a:p>
        </p:txBody>
      </p:sp>
      <p:sp>
        <p:nvSpPr>
          <p:cNvPr id="3" name="Content Placeholder 2"/>
          <p:cNvSpPr>
            <a:spLocks noGrp="1"/>
          </p:cNvSpPr>
          <p:nvPr>
            <p:ph idx="1"/>
          </p:nvPr>
        </p:nvSpPr>
        <p:spPr>
          <a:xfrm>
            <a:off x="519783" y="1314927"/>
            <a:ext cx="5966045" cy="3828221"/>
          </a:xfrm>
        </p:spPr>
        <p:txBody>
          <a:bodyPr rtlCol="0">
            <a:noAutofit/>
          </a:bodyPr>
          <a:lstStyle/>
          <a:p>
            <a:pPr marL="0" indent="0">
              <a:spcBef>
                <a:spcPts val="0"/>
              </a:spcBef>
              <a:spcAft>
                <a:spcPts val="450"/>
              </a:spcAft>
              <a:buNone/>
              <a:defRPr/>
            </a:pPr>
            <a:r>
              <a:rPr lang="en-US" sz="1800" b="1" dirty="0"/>
              <a:t>Provide Specific Praise for Behavior:</a:t>
            </a:r>
          </a:p>
          <a:p>
            <a:pPr marL="0" indent="0">
              <a:spcBef>
                <a:spcPts val="0"/>
              </a:spcBef>
              <a:spcAft>
                <a:spcPts val="225"/>
              </a:spcAft>
              <a:buNone/>
              <a:defRPr/>
            </a:pPr>
            <a:r>
              <a:rPr lang="en-US" sz="1200" dirty="0"/>
              <a:t>	Step 1: Identify the student or group</a:t>
            </a:r>
          </a:p>
          <a:p>
            <a:pPr marL="0" indent="0">
              <a:spcBef>
                <a:spcPts val="0"/>
              </a:spcBef>
              <a:spcAft>
                <a:spcPts val="225"/>
              </a:spcAft>
              <a:buNone/>
              <a:defRPr/>
            </a:pPr>
            <a:r>
              <a:rPr lang="en-US" sz="1200" dirty="0"/>
              <a:t>	Step 2: Include a term of praise</a:t>
            </a:r>
          </a:p>
          <a:p>
            <a:pPr marL="819117" indent="-819117">
              <a:spcBef>
                <a:spcPts val="0"/>
              </a:spcBef>
              <a:spcAft>
                <a:spcPts val="225"/>
              </a:spcAft>
              <a:buNone/>
              <a:tabLst>
                <a:tab pos="339315" algn="l"/>
              </a:tabLst>
              <a:defRPr/>
            </a:pPr>
            <a:r>
              <a:rPr lang="en-US" sz="1200" dirty="0"/>
              <a:t>	Step 3: Describe/Acknowledge specific behavior/rule being </a:t>
            </a:r>
            <a:br>
              <a:rPr lang="en-US" sz="1200" dirty="0"/>
            </a:br>
            <a:r>
              <a:rPr lang="en-US" sz="1200" dirty="0"/>
              <a:t>recognized</a:t>
            </a:r>
          </a:p>
          <a:p>
            <a:pPr marL="0" indent="0">
              <a:spcBef>
                <a:spcPts val="0"/>
              </a:spcBef>
              <a:spcAft>
                <a:spcPts val="225"/>
              </a:spcAft>
              <a:buNone/>
              <a:defRPr/>
            </a:pPr>
            <a:r>
              <a:rPr lang="en-US" sz="1200" dirty="0"/>
              <a:t>	Step 4: (best practice): Link to school-wide expectation </a:t>
            </a:r>
          </a:p>
          <a:p>
            <a:pPr marL="0" indent="0">
              <a:spcBef>
                <a:spcPts val="0"/>
              </a:spcBef>
              <a:spcAft>
                <a:spcPts val="225"/>
              </a:spcAft>
              <a:buNone/>
              <a:defRPr/>
            </a:pPr>
            <a:r>
              <a:rPr lang="en-US" sz="1200" dirty="0"/>
              <a:t>	Step 5: (optional): Provide tangible reinforcement, DPR points, etc.</a:t>
            </a:r>
          </a:p>
          <a:p>
            <a:pPr marL="0" indent="0">
              <a:spcBef>
                <a:spcPts val="0"/>
              </a:spcBef>
              <a:spcAft>
                <a:spcPts val="450"/>
              </a:spcAft>
              <a:buNone/>
              <a:defRPr/>
            </a:pPr>
            <a:endParaRPr lang="en-US" sz="1200" dirty="0"/>
          </a:p>
          <a:p>
            <a:pPr marL="0" indent="0">
              <a:spcBef>
                <a:spcPts val="0"/>
              </a:spcBef>
              <a:spcAft>
                <a:spcPts val="450"/>
              </a:spcAft>
              <a:buNone/>
              <a:defRPr/>
            </a:pPr>
            <a:endParaRPr lang="en-US" sz="1200" dirty="0"/>
          </a:p>
          <a:p>
            <a:pPr marL="0" indent="0">
              <a:spcBef>
                <a:spcPts val="0"/>
              </a:spcBef>
              <a:spcAft>
                <a:spcPts val="450"/>
              </a:spcAft>
              <a:buNone/>
              <a:defRPr/>
            </a:pPr>
            <a:endParaRPr lang="en-US" sz="1200" dirty="0"/>
          </a:p>
          <a:p>
            <a:pPr marL="0" indent="0">
              <a:spcBef>
                <a:spcPts val="0"/>
              </a:spcBef>
              <a:spcAft>
                <a:spcPts val="450"/>
              </a:spcAft>
              <a:buNone/>
              <a:defRPr/>
            </a:pPr>
            <a:r>
              <a:rPr lang="en-US" sz="1800" b="1" dirty="0"/>
              <a:t>Non-examples:</a:t>
            </a:r>
          </a:p>
          <a:p>
            <a:pPr marL="606005" indent="-253593">
              <a:spcBef>
                <a:spcPts val="0"/>
              </a:spcBef>
              <a:spcAft>
                <a:spcPts val="225"/>
              </a:spcAft>
              <a:buFont typeface="Arial"/>
              <a:buChar char="•"/>
              <a:defRPr/>
            </a:pPr>
            <a:r>
              <a:rPr lang="en-US" sz="1200" dirty="0"/>
              <a:t>“Brian is sitting in his seat.”</a:t>
            </a:r>
          </a:p>
          <a:p>
            <a:pPr marL="606005" indent="-253593">
              <a:spcBef>
                <a:spcPts val="0"/>
              </a:spcBef>
              <a:spcAft>
                <a:spcPts val="225"/>
              </a:spcAft>
              <a:buFont typeface="Arial"/>
              <a:buChar char="•"/>
              <a:defRPr/>
            </a:pPr>
            <a:r>
              <a:rPr lang="en-US" sz="1200" dirty="0"/>
              <a:t>Saying “good job” without connecting to school-rule.</a:t>
            </a:r>
          </a:p>
          <a:p>
            <a:pPr marL="606005" indent="-253593">
              <a:spcBef>
                <a:spcPts val="0"/>
              </a:spcBef>
              <a:spcAft>
                <a:spcPts val="225"/>
              </a:spcAft>
              <a:buFont typeface="Arial"/>
              <a:buChar char="•"/>
              <a:defRPr/>
            </a:pPr>
            <a:r>
              <a:rPr lang="en-US" sz="1200" dirty="0"/>
              <a:t>Giving ticket without saying anything</a:t>
            </a:r>
          </a:p>
          <a:p>
            <a:pPr marL="606005" indent="-253593">
              <a:spcBef>
                <a:spcPts val="0"/>
              </a:spcBef>
              <a:spcAft>
                <a:spcPts val="225"/>
              </a:spcAft>
              <a:buFont typeface="Arial"/>
              <a:buChar char="•"/>
              <a:defRPr/>
            </a:pPr>
            <a:r>
              <a:rPr lang="en-US" sz="1200" dirty="0"/>
              <a:t>Only giving a ticket for “above and beyond” behavior</a:t>
            </a:r>
          </a:p>
        </p:txBody>
      </p:sp>
      <p:sp>
        <p:nvSpPr>
          <p:cNvPr id="2" name="Oval Callout 1"/>
          <p:cNvSpPr/>
          <p:nvPr/>
        </p:nvSpPr>
        <p:spPr>
          <a:xfrm>
            <a:off x="2445842" y="2994661"/>
            <a:ext cx="2749925" cy="926654"/>
          </a:xfrm>
          <a:prstGeom prst="wedgeEllipseCallout">
            <a:avLst>
              <a:gd name="adj1" fmla="val 44781"/>
              <a:gd name="adj2" fmla="val -58017"/>
            </a:avLst>
          </a:prstGeom>
          <a:solidFill>
            <a:schemeClr val="bg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75" dirty="0">
                <a:solidFill>
                  <a:schemeClr val="accent4">
                    <a:lumMod val="75000"/>
                  </a:schemeClr>
                </a:solidFill>
                <a:latin typeface="Tw Cen MT"/>
                <a:ea typeface="Comic Sans MS"/>
                <a:cs typeface="Tw Cen MT"/>
                <a:sym typeface="Comic Sans MS"/>
              </a:rPr>
              <a:t>”Diane, Awesome! You are demonstrating </a:t>
            </a:r>
            <a:r>
              <a:rPr lang="en-US" sz="1275" u="sng" dirty="0">
                <a:solidFill>
                  <a:schemeClr val="accent4">
                    <a:lumMod val="75000"/>
                  </a:schemeClr>
                </a:solidFill>
                <a:latin typeface="Tw Cen MT"/>
                <a:ea typeface="Comic Sans MS"/>
                <a:cs typeface="Tw Cen MT"/>
                <a:sym typeface="Comic Sans MS"/>
              </a:rPr>
              <a:t>Listening to the speaker</a:t>
            </a:r>
            <a:r>
              <a:rPr lang="en-US" sz="1275" dirty="0">
                <a:solidFill>
                  <a:schemeClr val="accent4">
                    <a:lumMod val="75000"/>
                  </a:schemeClr>
                </a:solidFill>
                <a:latin typeface="Tw Cen MT"/>
                <a:ea typeface="Comic Sans MS"/>
                <a:cs typeface="Tw Cen MT"/>
                <a:sym typeface="Comic Sans MS"/>
              </a:rPr>
              <a:t>, that's being ‘respectful!’”</a:t>
            </a:r>
          </a:p>
        </p:txBody>
      </p:sp>
      <p:sp>
        <p:nvSpPr>
          <p:cNvPr id="11" name="Oval Callout 10"/>
          <p:cNvSpPr/>
          <p:nvPr/>
        </p:nvSpPr>
        <p:spPr>
          <a:xfrm>
            <a:off x="5925844" y="3548923"/>
            <a:ext cx="2178424" cy="1781436"/>
          </a:xfrm>
          <a:prstGeom prst="wedgeEllipseCallout">
            <a:avLst>
              <a:gd name="adj1" fmla="val 30485"/>
              <a:gd name="adj2" fmla="val -61774"/>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275" dirty="0">
                <a:solidFill>
                  <a:srgbClr val="1D2A53"/>
                </a:solidFill>
                <a:latin typeface="Tw Cen MT"/>
                <a:ea typeface="Comic Sans MS"/>
                <a:cs typeface="Tw Cen MT"/>
                <a:sym typeface="Comic Sans MS"/>
              </a:rPr>
              <a:t>“This whole table group </a:t>
            </a:r>
            <a:r>
              <a:rPr lang="en-US" sz="1275" u="sng" dirty="0">
                <a:solidFill>
                  <a:srgbClr val="1D2A53"/>
                </a:solidFill>
                <a:latin typeface="Tw Cen MT"/>
                <a:ea typeface="Comic Sans MS"/>
                <a:cs typeface="Tw Cen MT"/>
                <a:sym typeface="Comic Sans MS"/>
              </a:rPr>
              <a:t>cleaned up their lab area </a:t>
            </a:r>
            <a:r>
              <a:rPr lang="en-US" sz="1275" dirty="0">
                <a:solidFill>
                  <a:srgbClr val="1D2A53"/>
                </a:solidFill>
                <a:latin typeface="Tw Cen MT"/>
                <a:ea typeface="Comic Sans MS"/>
                <a:cs typeface="Tw Cen MT"/>
                <a:sym typeface="Comic Sans MS"/>
              </a:rPr>
              <a:t>when the period bell rang. Well done! Way to show ‘responsibility.’”</a:t>
            </a:r>
          </a:p>
        </p:txBody>
      </p:sp>
      <p:sp>
        <p:nvSpPr>
          <p:cNvPr id="4" name="TextBox 3">
            <a:extLst>
              <a:ext uri="{FF2B5EF4-FFF2-40B4-BE49-F238E27FC236}">
                <a16:creationId xmlns:a16="http://schemas.microsoft.com/office/drawing/2014/main" id="{B65B39DD-F1AE-7049-8F95-23B0D2F27C08}"/>
              </a:ext>
            </a:extLst>
          </p:cNvPr>
          <p:cNvSpPr txBox="1"/>
          <p:nvPr/>
        </p:nvSpPr>
        <p:spPr>
          <a:xfrm>
            <a:off x="3499565" y="945595"/>
            <a:ext cx="2032695" cy="369332"/>
          </a:xfrm>
          <a:prstGeom prst="rect">
            <a:avLst/>
          </a:prstGeom>
          <a:noFill/>
        </p:spPr>
        <p:txBody>
          <a:bodyPr wrap="square" rtlCol="0">
            <a:spAutoFit/>
          </a:bodyPr>
          <a:lstStyle/>
          <a:p>
            <a:pPr algn="ctr"/>
            <a:r>
              <a:rPr lang="en-US" i="1" dirty="0">
                <a:solidFill>
                  <a:schemeClr val="accent6"/>
                </a:solidFill>
              </a:rPr>
              <a:t>30 seconds or less!</a:t>
            </a:r>
          </a:p>
        </p:txBody>
      </p:sp>
      <p:graphicFrame>
        <p:nvGraphicFramePr>
          <p:cNvPr id="5" name="Table 4">
            <a:extLst>
              <a:ext uri="{FF2B5EF4-FFF2-40B4-BE49-F238E27FC236}">
                <a16:creationId xmlns:a16="http://schemas.microsoft.com/office/drawing/2014/main" id="{7CA7A81F-11C6-2B48-9B3B-C3647876D375}"/>
              </a:ext>
            </a:extLst>
          </p:cNvPr>
          <p:cNvGraphicFramePr>
            <a:graphicFrameLocks noGrp="1"/>
          </p:cNvGraphicFramePr>
          <p:nvPr/>
        </p:nvGraphicFramePr>
        <p:xfrm>
          <a:off x="4515913" y="5960609"/>
          <a:ext cx="1969915" cy="2621280"/>
        </p:xfrm>
        <a:graphic>
          <a:graphicData uri="http://schemas.openxmlformats.org/drawingml/2006/table">
            <a:tbl>
              <a:tblPr firstRow="1" bandRow="1">
                <a:tableStyleId>{5940675A-B579-460E-94D1-54222C63F5DA}</a:tableStyleId>
              </a:tblPr>
              <a:tblGrid>
                <a:gridCol w="784674">
                  <a:extLst>
                    <a:ext uri="{9D8B030D-6E8A-4147-A177-3AD203B41FA5}">
                      <a16:colId xmlns:a16="http://schemas.microsoft.com/office/drawing/2014/main" val="3486099507"/>
                    </a:ext>
                  </a:extLst>
                </a:gridCol>
                <a:gridCol w="1185241">
                  <a:extLst>
                    <a:ext uri="{9D8B030D-6E8A-4147-A177-3AD203B41FA5}">
                      <a16:colId xmlns:a16="http://schemas.microsoft.com/office/drawing/2014/main" val="869401747"/>
                    </a:ext>
                  </a:extLst>
                </a:gridCol>
              </a:tblGrid>
              <a:tr h="12427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2"/>
                          </a:solidFill>
                          <a:effectLst/>
                          <a:latin typeface="Tw Cen MT"/>
                          <a:cs typeface="Tw Cen MT"/>
                        </a:rPr>
                        <a:t>The Wilson Way</a:t>
                      </a:r>
                      <a:endParaRPr kumimoji="0" lang="en-US" sz="1100" b="1" i="0" u="none" strike="noStrike" cap="none" normalizeH="0" baseline="0" dirty="0">
                        <a:ln>
                          <a:noFill/>
                        </a:ln>
                        <a:solidFill>
                          <a:schemeClr val="tx2"/>
                        </a:solidFill>
                        <a:effectLst/>
                        <a:latin typeface="Tw Cen MT"/>
                        <a:ea typeface="Arial" pitchFamily="-111" charset="0"/>
                        <a:cs typeface="Tw Cen MT"/>
                      </a:endParaRPr>
                    </a:p>
                  </a:txBody>
                  <a:tcPr marL="68271" marR="68271" marT="34290" marB="34290" anchor="ctr" horzOverflow="overflow">
                    <a:solidFill>
                      <a:srgbClr val="C4CDEA"/>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2"/>
                          </a:solidFill>
                          <a:effectLst/>
                          <a:latin typeface="Tw Cen MT"/>
                          <a:ea typeface="Arial" pitchFamily="-111" charset="0"/>
                          <a:cs typeface="Tw Cen MT"/>
                        </a:rPr>
                        <a:t>Classroom Rules</a:t>
                      </a:r>
                    </a:p>
                  </a:txBody>
                  <a:tcPr marL="68271" marR="68271" marT="34290" marB="34290" anchor="ctr" horzOverflow="overflow">
                    <a:solidFill>
                      <a:srgbClr val="C4CDEA"/>
                    </a:solidFill>
                  </a:tcPr>
                </a:tc>
                <a:extLst>
                  <a:ext uri="{0D108BD9-81ED-4DB2-BD59-A6C34878D82A}">
                    <a16:rowId xmlns:a16="http://schemas.microsoft.com/office/drawing/2014/main" val="1796905271"/>
                  </a:ext>
                </a:extLst>
              </a:tr>
              <a:tr h="273486">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44394484"/>
                  </a:ext>
                </a:extLst>
              </a:tr>
              <a:tr h="7269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2"/>
                          </a:solidFill>
                          <a:effectLst/>
                          <a:latin typeface="Tw Cen MT"/>
                          <a:cs typeface="Tw Cen MT"/>
                        </a:rPr>
                        <a:t>Be Responsible</a:t>
                      </a:r>
                      <a:endParaRPr kumimoji="0" lang="en-US" sz="1100" b="0" i="0" u="none" strike="noStrike" cap="none" normalizeH="0" baseline="0" dirty="0">
                        <a:ln>
                          <a:noFill/>
                        </a:ln>
                        <a:solidFill>
                          <a:schemeClr val="tx2"/>
                        </a:solidFill>
                        <a:effectLst/>
                        <a:latin typeface="Tw Cen MT"/>
                        <a:ea typeface="Arial" pitchFamily="-111" charset="0"/>
                        <a:cs typeface="Tw Cen MT"/>
                      </a:endParaRPr>
                    </a:p>
                  </a:txBody>
                  <a:tcPr marL="68271" marR="68271" marT="34290" marB="34290" anchor="ctr" horzOverflow="overflow">
                    <a:solidFill>
                      <a:schemeClr val="tx2">
                        <a:lumMod val="20000"/>
                        <a:lumOff val="80000"/>
                      </a:schemeClr>
                    </a:solidFill>
                  </a:tcPr>
                </a:tc>
                <a:tc>
                  <a:txBody>
                    <a:bodyPr/>
                    <a:lstStyle/>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100" b="0" i="0" u="none" strike="noStrike" cap="none" normalizeH="0" baseline="0" dirty="0">
                          <a:ln>
                            <a:noFill/>
                          </a:ln>
                          <a:solidFill>
                            <a:schemeClr val="tx2"/>
                          </a:solidFill>
                          <a:effectLst/>
                          <a:latin typeface="Tw Cen MT"/>
                          <a:ea typeface="Arial" pitchFamily="-111" charset="0"/>
                          <a:cs typeface="Tw Cen MT"/>
                        </a:rPr>
                        <a:t>Stay on task</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100" b="0" i="0" u="none" strike="noStrike" cap="none" normalizeH="0" baseline="0" dirty="0">
                          <a:ln>
                            <a:noFill/>
                          </a:ln>
                          <a:solidFill>
                            <a:schemeClr val="tx2"/>
                          </a:solidFill>
                          <a:effectLst/>
                          <a:latin typeface="Tw Cen MT"/>
                          <a:ea typeface="Arial" pitchFamily="-111" charset="0"/>
                          <a:cs typeface="Tw Cen MT"/>
                        </a:rPr>
                        <a:t>Clean up area</a:t>
                      </a:r>
                    </a:p>
                    <a:p>
                      <a:pPr marL="173038" marR="0" lvl="0" indent="-173038" algn="l" defTabSz="914400" rtl="0" eaLnBrk="1" fontAlgn="base" latinLnBrk="0" hangingPunct="1">
                        <a:lnSpc>
                          <a:spcPct val="100000"/>
                        </a:lnSpc>
                        <a:spcBef>
                          <a:spcPct val="0"/>
                        </a:spcBef>
                        <a:spcAft>
                          <a:spcPct val="0"/>
                        </a:spcAft>
                        <a:buClrTx/>
                        <a:buSzTx/>
                        <a:buFont typeface="Arial"/>
                        <a:buChar char="•"/>
                        <a:tabLst/>
                      </a:pPr>
                      <a:r>
                        <a:rPr kumimoji="0" lang="en-US" sz="1100" b="0" i="0" u="none" strike="noStrike" cap="none" normalizeH="0" baseline="0" dirty="0">
                          <a:ln>
                            <a:noFill/>
                          </a:ln>
                          <a:solidFill>
                            <a:schemeClr val="tx2"/>
                          </a:solidFill>
                          <a:effectLst/>
                          <a:latin typeface="Tw Cen MT"/>
                          <a:ea typeface="Arial" pitchFamily="-111" charset="0"/>
                          <a:cs typeface="Tw Cen MT"/>
                        </a:rPr>
                        <a:t>Apologize for mistakes</a:t>
                      </a:r>
                    </a:p>
                  </a:txBody>
                  <a:tcPr marL="68271" marR="68271" marT="34290" marB="34290" anchor="ctr" horzOverflow="overflow">
                    <a:solidFill>
                      <a:srgbClr val="FFFFFF"/>
                    </a:solidFill>
                  </a:tcPr>
                </a:tc>
                <a:extLst>
                  <a:ext uri="{0D108BD9-81ED-4DB2-BD59-A6C34878D82A}">
                    <a16:rowId xmlns:a16="http://schemas.microsoft.com/office/drawing/2014/main" val="1344318342"/>
                  </a:ext>
                </a:extLst>
              </a:tr>
              <a:tr h="8915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2"/>
                          </a:solidFill>
                          <a:effectLst/>
                          <a:latin typeface="Tw Cen MT"/>
                          <a:cs typeface="Tw Cen MT"/>
                        </a:rPr>
                        <a:t>Be Respectful</a:t>
                      </a:r>
                      <a:endParaRPr kumimoji="0" lang="en-US" sz="1100" b="0" i="0" u="none" strike="noStrike" cap="none" normalizeH="0" baseline="0" dirty="0">
                        <a:ln>
                          <a:noFill/>
                        </a:ln>
                        <a:solidFill>
                          <a:schemeClr val="tx2"/>
                        </a:solidFill>
                        <a:effectLst/>
                        <a:latin typeface="Tw Cen MT"/>
                        <a:ea typeface="Arial" pitchFamily="-111" charset="0"/>
                        <a:cs typeface="Tw Cen MT"/>
                      </a:endParaRPr>
                    </a:p>
                  </a:txBody>
                  <a:tcPr marL="68271" marR="68271" marT="34290" marB="34290" anchor="ctr" horzOverflow="overflow">
                    <a:solidFill>
                      <a:schemeClr val="tx2">
                        <a:lumMod val="20000"/>
                        <a:lumOff val="80000"/>
                      </a:schemeClr>
                    </a:solidFill>
                  </a:tcPr>
                </a:tc>
                <a:tc>
                  <a:txBody>
                    <a:bodyPr/>
                    <a:lstStyle/>
                    <a:p>
                      <a:pPr marL="173038" indent="-173038">
                        <a:buFont typeface="Arial"/>
                        <a:buChar char="•"/>
                      </a:pPr>
                      <a:r>
                        <a:rPr lang="en-US" sz="1100" b="0" i="0" dirty="0">
                          <a:ln>
                            <a:noFill/>
                          </a:ln>
                          <a:solidFill>
                            <a:schemeClr val="tx2"/>
                          </a:solidFill>
                          <a:latin typeface="Tw Cen MT"/>
                          <a:cs typeface="Tw Cen MT"/>
                        </a:rPr>
                        <a:t>Raise hand</a:t>
                      </a:r>
                    </a:p>
                    <a:p>
                      <a:pPr marL="173038" indent="-173038">
                        <a:buFont typeface="Arial"/>
                        <a:buChar char="•"/>
                      </a:pPr>
                      <a:r>
                        <a:rPr lang="en-US" sz="1100" b="0" i="0" dirty="0">
                          <a:ln>
                            <a:noFill/>
                          </a:ln>
                          <a:solidFill>
                            <a:schemeClr val="tx2"/>
                          </a:solidFill>
                          <a:latin typeface="Tw Cen MT"/>
                          <a:cs typeface="Tw Cen MT"/>
                        </a:rPr>
                        <a:t>Listen to speaker</a:t>
                      </a:r>
                    </a:p>
                    <a:p>
                      <a:pPr marL="173038" indent="-173038">
                        <a:buFont typeface="Arial"/>
                        <a:buChar char="•"/>
                      </a:pPr>
                      <a:r>
                        <a:rPr lang="en-US" sz="1100" b="0" i="0" dirty="0">
                          <a:ln>
                            <a:noFill/>
                          </a:ln>
                          <a:solidFill>
                            <a:schemeClr val="tx2"/>
                          </a:solidFill>
                          <a:latin typeface="Tw Cen MT"/>
                          <a:cs typeface="Tw Cen MT"/>
                        </a:rPr>
                        <a:t>Follow directions</a:t>
                      </a:r>
                    </a:p>
                  </a:txBody>
                  <a:tcPr marL="68271" marR="68271" marT="34290" marB="34290" anchor="ctr" horzOverflow="overflow">
                    <a:solidFill>
                      <a:srgbClr val="FFFFFF"/>
                    </a:solidFill>
                  </a:tcPr>
                </a:tc>
                <a:extLst>
                  <a:ext uri="{0D108BD9-81ED-4DB2-BD59-A6C34878D82A}">
                    <a16:rowId xmlns:a16="http://schemas.microsoft.com/office/drawing/2014/main" val="2104694552"/>
                  </a:ext>
                </a:extLst>
              </a:tr>
              <a:tr h="5623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2"/>
                          </a:solidFill>
                          <a:effectLst/>
                          <a:latin typeface="Tw Cen MT"/>
                          <a:cs typeface="Tw Cen MT"/>
                        </a:rPr>
                        <a:t>Be Safe</a:t>
                      </a:r>
                      <a:endParaRPr kumimoji="0" lang="en-US" sz="1100" b="0" i="0" u="none" strike="noStrike" cap="none" normalizeH="0" baseline="0" dirty="0">
                        <a:ln>
                          <a:noFill/>
                        </a:ln>
                        <a:solidFill>
                          <a:schemeClr val="tx2"/>
                        </a:solidFill>
                        <a:effectLst/>
                        <a:latin typeface="Tw Cen MT"/>
                        <a:ea typeface="Arial" pitchFamily="-111" charset="0"/>
                        <a:cs typeface="Tw Cen MT"/>
                      </a:endParaRPr>
                    </a:p>
                  </a:txBody>
                  <a:tcPr marL="68271" marR="68271" marT="34290" marB="34290" anchor="ctr" horzOverflow="overflow">
                    <a:solidFill>
                      <a:schemeClr val="tx2">
                        <a:lumMod val="20000"/>
                        <a:lumOff val="80000"/>
                      </a:schemeClr>
                    </a:solidFill>
                  </a:tcPr>
                </a:tc>
                <a:tc>
                  <a:txBody>
                    <a:bodyPr/>
                    <a:lstStyle/>
                    <a:p>
                      <a:pPr marL="173038" indent="-173038">
                        <a:buFont typeface="Arial"/>
                        <a:buChar char="•"/>
                      </a:pPr>
                      <a:r>
                        <a:rPr lang="en-US" sz="1100" b="0" i="0" dirty="0">
                          <a:ln>
                            <a:noFill/>
                          </a:ln>
                          <a:solidFill>
                            <a:schemeClr val="tx2"/>
                          </a:solidFill>
                          <a:latin typeface="Tw Cen MT"/>
                          <a:cs typeface="Tw Cen MT"/>
                        </a:rPr>
                        <a:t>Walk quietly</a:t>
                      </a:r>
                    </a:p>
                    <a:p>
                      <a:pPr marL="173038" indent="-173038">
                        <a:buFont typeface="Arial"/>
                        <a:buChar char="•"/>
                      </a:pPr>
                      <a:r>
                        <a:rPr lang="en-US" sz="1100" b="0" i="0" dirty="0">
                          <a:ln>
                            <a:noFill/>
                          </a:ln>
                          <a:solidFill>
                            <a:schemeClr val="tx2"/>
                          </a:solidFill>
                          <a:latin typeface="Tw Cen MT"/>
                          <a:cs typeface="Tw Cen MT"/>
                        </a:rPr>
                        <a:t>Keep hands and feet to self</a:t>
                      </a:r>
                    </a:p>
                  </a:txBody>
                  <a:tcPr marL="68271" marR="68271" marT="34290" marB="34290" anchor="ctr" horzOverflow="overflow">
                    <a:solidFill>
                      <a:srgbClr val="FFFFFF"/>
                    </a:solidFill>
                  </a:tcPr>
                </a:tc>
                <a:extLst>
                  <a:ext uri="{0D108BD9-81ED-4DB2-BD59-A6C34878D82A}">
                    <a16:rowId xmlns:a16="http://schemas.microsoft.com/office/drawing/2014/main" val="2775038566"/>
                  </a:ext>
                </a:extLst>
              </a:tr>
            </a:tbl>
          </a:graphicData>
        </a:graphic>
      </p:graphicFrame>
      <p:pic>
        <p:nvPicPr>
          <p:cNvPr id="12" name="Picture 11">
            <a:extLst>
              <a:ext uri="{FF2B5EF4-FFF2-40B4-BE49-F238E27FC236}">
                <a16:creationId xmlns:a16="http://schemas.microsoft.com/office/drawing/2014/main" id="{5FFA522C-F3DF-2B45-9521-1298C19E046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20844613">
            <a:off x="6259942" y="876218"/>
            <a:ext cx="2093693" cy="2091506"/>
          </a:xfrm>
          <a:prstGeom prst="rect">
            <a:avLst/>
          </a:prstGeom>
          <a:ln>
            <a:solidFill>
              <a:schemeClr val="tx1"/>
            </a:solidFill>
          </a:ln>
        </p:spPr>
      </p:pic>
      <p:sp>
        <p:nvSpPr>
          <p:cNvPr id="7" name="TextBox 6">
            <a:extLst>
              <a:ext uri="{FF2B5EF4-FFF2-40B4-BE49-F238E27FC236}">
                <a16:creationId xmlns:a16="http://schemas.microsoft.com/office/drawing/2014/main" id="{56913B55-DC94-D74C-97B3-F7C18EDB3AE9}"/>
              </a:ext>
            </a:extLst>
          </p:cNvPr>
          <p:cNvSpPr txBox="1"/>
          <p:nvPr/>
        </p:nvSpPr>
        <p:spPr>
          <a:xfrm>
            <a:off x="1216764" y="5041818"/>
            <a:ext cx="4330032" cy="577081"/>
          </a:xfrm>
          <a:prstGeom prst="rect">
            <a:avLst/>
          </a:prstGeom>
          <a:noFill/>
        </p:spPr>
        <p:txBody>
          <a:bodyPr wrap="none" rtlCol="0">
            <a:spAutoFit/>
          </a:bodyPr>
          <a:lstStyle/>
          <a:p>
            <a:r>
              <a:rPr lang="en-US" sz="1050" i="1" dirty="0"/>
              <a:t>MS Before &amp; After Video Example: </a:t>
            </a:r>
            <a:br>
              <a:rPr lang="en-US" sz="1050" i="1" dirty="0"/>
            </a:br>
            <a:r>
              <a:rPr lang="en-US" sz="1050" i="1" dirty="0">
                <a:solidFill>
                  <a:srgbClr val="1D2A53"/>
                </a:solidFill>
                <a:hlinkClick r:id="rId4"/>
              </a:rPr>
              <a:t>https://drive.google.com/file/d/0B1-B5Pl4nuDwbWUxMlpnM2pEc2M/view</a:t>
            </a:r>
            <a:r>
              <a:rPr lang="en-US" sz="1050" i="1" dirty="0">
                <a:solidFill>
                  <a:srgbClr val="1D2A53"/>
                </a:solidFill>
              </a:rPr>
              <a:t> </a:t>
            </a:r>
            <a:endParaRPr lang="en-US" sz="1050" i="1" dirty="0"/>
          </a:p>
          <a:p>
            <a:endParaRPr lang="en-US" sz="1050" dirty="0"/>
          </a:p>
        </p:txBody>
      </p:sp>
    </p:spTree>
    <p:extLst>
      <p:ext uri="{BB962C8B-B14F-4D97-AF65-F5344CB8AC3E}">
        <p14:creationId xmlns:p14="http://schemas.microsoft.com/office/powerpoint/2010/main" val="576132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541343575"/>
              </p:ext>
            </p:extLst>
          </p:nvPr>
        </p:nvGraphicFramePr>
        <p:xfrm>
          <a:off x="4648200" y="1866900"/>
          <a:ext cx="4111853" cy="346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6" name="Title 1"/>
          <p:cNvSpPr>
            <a:spLocks noGrp="1"/>
          </p:cNvSpPr>
          <p:nvPr>
            <p:ph type="title"/>
          </p:nvPr>
        </p:nvSpPr>
        <p:spPr>
          <a:xfrm>
            <a:off x="2426917" y="645480"/>
            <a:ext cx="5240330" cy="540755"/>
          </a:xfrm>
        </p:spPr>
        <p:txBody>
          <a:bodyPr>
            <a:noAutofit/>
          </a:bodyPr>
          <a:lstStyle/>
          <a:p>
            <a:pPr eaLnBrk="1" hangingPunct="1"/>
            <a:r>
              <a:rPr lang="en-US" sz="3200" dirty="0">
                <a:solidFill>
                  <a:srgbClr val="1D2A53"/>
                </a:solidFill>
              </a:rPr>
              <a:t>STEPS TO SPECIFIC AND CONTINGENT</a:t>
            </a:r>
            <a:br>
              <a:rPr lang="en-US" sz="3200" dirty="0">
                <a:solidFill>
                  <a:srgbClr val="1D2A53"/>
                </a:solidFill>
              </a:rPr>
            </a:br>
            <a:r>
              <a:rPr lang="en-US" sz="3200" b="1" dirty="0">
                <a:solidFill>
                  <a:srgbClr val="1D2A53"/>
                </a:solidFill>
              </a:rPr>
              <a:t>Error Correction:</a:t>
            </a:r>
          </a:p>
        </p:txBody>
      </p:sp>
      <p:sp>
        <p:nvSpPr>
          <p:cNvPr id="8" name="TextBox 7">
            <a:extLst>
              <a:ext uri="{FF2B5EF4-FFF2-40B4-BE49-F238E27FC236}">
                <a16:creationId xmlns:a16="http://schemas.microsoft.com/office/drawing/2014/main" id="{E1D40879-7669-8E46-8858-55519D868F32}"/>
              </a:ext>
            </a:extLst>
          </p:cNvPr>
          <p:cNvSpPr txBox="1"/>
          <p:nvPr/>
        </p:nvSpPr>
        <p:spPr>
          <a:xfrm>
            <a:off x="1352550" y="1460005"/>
            <a:ext cx="2171699" cy="400110"/>
          </a:xfrm>
          <a:prstGeom prst="rect">
            <a:avLst/>
          </a:prstGeom>
          <a:noFill/>
        </p:spPr>
        <p:txBody>
          <a:bodyPr wrap="square" rtlCol="0">
            <a:spAutoFit/>
          </a:bodyPr>
          <a:lstStyle/>
          <a:p>
            <a:pPr algn="ctr"/>
            <a:r>
              <a:rPr lang="en-US" sz="2000" i="1" dirty="0">
                <a:solidFill>
                  <a:schemeClr val="accent6"/>
                </a:solidFill>
              </a:rPr>
              <a:t>1 minute or less!</a:t>
            </a:r>
          </a:p>
        </p:txBody>
      </p:sp>
      <p:sp>
        <p:nvSpPr>
          <p:cNvPr id="9" name="Rectangle 8">
            <a:extLst>
              <a:ext uri="{FF2B5EF4-FFF2-40B4-BE49-F238E27FC236}">
                <a16:creationId xmlns:a16="http://schemas.microsoft.com/office/drawing/2014/main" id="{33535382-1E43-E74A-8567-7C07E76F5D59}"/>
              </a:ext>
            </a:extLst>
          </p:cNvPr>
          <p:cNvSpPr/>
          <p:nvPr/>
        </p:nvSpPr>
        <p:spPr>
          <a:xfrm>
            <a:off x="685800" y="1866900"/>
            <a:ext cx="2971800" cy="3027239"/>
          </a:xfrm>
          <a:prstGeom prst="rect">
            <a:avLst/>
          </a:prstGeom>
        </p:spPr>
        <p:txBody>
          <a:bodyPr wrap="square">
            <a:spAutoFit/>
          </a:bodyPr>
          <a:lstStyle/>
          <a:p>
            <a:pPr>
              <a:lnSpc>
                <a:spcPct val="120000"/>
              </a:lnSpc>
            </a:pPr>
            <a:r>
              <a:rPr lang="en-US" sz="1600" b="1" dirty="0"/>
              <a:t>Example: </a:t>
            </a:r>
            <a:r>
              <a:rPr lang="en-US" sz="1600" dirty="0"/>
              <a:t>“Joe [privately and with sincere voice tone], I saw that you were talking to your neighbor during independent work time.  The expectation during independent time is </a:t>
            </a:r>
            <a:r>
              <a:rPr lang="en-US" sz="1600" u="sng" dirty="0"/>
              <a:t>focus on your own work</a:t>
            </a:r>
            <a:r>
              <a:rPr lang="en-US" sz="1600" dirty="0"/>
              <a:t> which is </a:t>
            </a:r>
            <a:r>
              <a:rPr lang="en-US" sz="1600" i="1" dirty="0"/>
              <a:t>Doing Your Best</a:t>
            </a:r>
            <a:r>
              <a:rPr lang="en-US" sz="1600" dirty="0"/>
              <a:t>. Go ahead and start on your work again, and I’ll stop by to catch you doing your best.”</a:t>
            </a:r>
          </a:p>
        </p:txBody>
      </p:sp>
    </p:spTree>
    <p:extLst>
      <p:ext uri="{BB962C8B-B14F-4D97-AF65-F5344CB8AC3E}">
        <p14:creationId xmlns:p14="http://schemas.microsoft.com/office/powerpoint/2010/main" val="891072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61B0-C0EF-4425-B921-EDFDC1B08240}"/>
              </a:ext>
            </a:extLst>
          </p:cNvPr>
          <p:cNvSpPr>
            <a:spLocks noGrp="1"/>
          </p:cNvSpPr>
          <p:nvPr>
            <p:ph type="title"/>
          </p:nvPr>
        </p:nvSpPr>
        <p:spPr>
          <a:xfrm>
            <a:off x="1905000" y="419100"/>
            <a:ext cx="6659088" cy="952500"/>
          </a:xfrm>
        </p:spPr>
        <p:txBody>
          <a:bodyPr/>
          <a:lstStyle/>
          <a:p>
            <a:r>
              <a:rPr lang="en-US" b="1" dirty="0"/>
              <a:t>CHECK-OUT EXPLAINED</a:t>
            </a:r>
          </a:p>
        </p:txBody>
      </p:sp>
      <p:sp>
        <p:nvSpPr>
          <p:cNvPr id="3" name="Content Placeholder 2">
            <a:extLst>
              <a:ext uri="{FF2B5EF4-FFF2-40B4-BE49-F238E27FC236}">
                <a16:creationId xmlns:a16="http://schemas.microsoft.com/office/drawing/2014/main" id="{27D051C2-5B96-442D-AB7B-91AB65C1E728}"/>
              </a:ext>
            </a:extLst>
          </p:cNvPr>
          <p:cNvSpPr>
            <a:spLocks noGrp="1"/>
          </p:cNvSpPr>
          <p:nvPr>
            <p:ph idx="1"/>
          </p:nvPr>
        </p:nvSpPr>
        <p:spPr>
          <a:xfrm>
            <a:off x="457200" y="1485900"/>
            <a:ext cx="8229600" cy="4038600"/>
          </a:xfrm>
        </p:spPr>
        <p:txBody>
          <a:bodyPr>
            <a:normAutofit fontScale="85000" lnSpcReduction="10000"/>
          </a:bodyPr>
          <a:lstStyle/>
          <a:p>
            <a:r>
              <a:rPr lang="en-US" dirty="0"/>
              <a:t>Students will Check-Out with their CICO Facilitator</a:t>
            </a:r>
          </a:p>
          <a:p>
            <a:r>
              <a:rPr lang="en-US" dirty="0"/>
              <a:t>Facilitator or student will tally their points and see if they reached their goal</a:t>
            </a:r>
          </a:p>
          <a:p>
            <a:r>
              <a:rPr lang="en-US" dirty="0"/>
              <a:t>Facilitator will use school’s Tier 2 reward system</a:t>
            </a:r>
          </a:p>
          <a:p>
            <a:r>
              <a:rPr lang="en-US" dirty="0"/>
              <a:t>Facilitator will file DPR and communicate to parents if the student met their goal</a:t>
            </a:r>
            <a:endParaRPr lang="en-US" dirty="0">
              <a:solidFill>
                <a:srgbClr val="FF0000"/>
              </a:solidFill>
            </a:endParaRPr>
          </a:p>
          <a:p>
            <a:pPr lvl="1"/>
            <a:r>
              <a:rPr lang="en-US" dirty="0"/>
              <a:t>Do not send original home without a back-up</a:t>
            </a:r>
          </a:p>
          <a:p>
            <a:pPr lvl="1"/>
            <a:r>
              <a:rPr lang="en-US" dirty="0"/>
              <a:t>Parents are usually okay with a “met or did not meet goal today”</a:t>
            </a:r>
          </a:p>
        </p:txBody>
      </p:sp>
    </p:spTree>
    <p:extLst>
      <p:ext uri="{BB962C8B-B14F-4D97-AF65-F5344CB8AC3E}">
        <p14:creationId xmlns:p14="http://schemas.microsoft.com/office/powerpoint/2010/main" val="3241989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BA75-6A23-468E-9201-35853EA8A29F}"/>
              </a:ext>
            </a:extLst>
          </p:cNvPr>
          <p:cNvSpPr>
            <a:spLocks noGrp="1"/>
          </p:cNvSpPr>
          <p:nvPr>
            <p:ph type="title"/>
          </p:nvPr>
        </p:nvSpPr>
        <p:spPr>
          <a:xfrm>
            <a:off x="685800" y="800100"/>
            <a:ext cx="8229600" cy="952500"/>
          </a:xfrm>
        </p:spPr>
        <p:txBody>
          <a:bodyPr/>
          <a:lstStyle/>
          <a:p>
            <a:r>
              <a:rPr lang="en-US" b="1" dirty="0"/>
              <a:t>Daily Data Collection</a:t>
            </a:r>
          </a:p>
        </p:txBody>
      </p:sp>
      <p:sp>
        <p:nvSpPr>
          <p:cNvPr id="3" name="Content Placeholder 2">
            <a:extLst>
              <a:ext uri="{FF2B5EF4-FFF2-40B4-BE49-F238E27FC236}">
                <a16:creationId xmlns:a16="http://schemas.microsoft.com/office/drawing/2014/main" id="{7E48642E-7772-4783-B966-FF84C5F5CDE1}"/>
              </a:ext>
            </a:extLst>
          </p:cNvPr>
          <p:cNvSpPr>
            <a:spLocks noGrp="1"/>
          </p:cNvSpPr>
          <p:nvPr>
            <p:ph idx="1"/>
          </p:nvPr>
        </p:nvSpPr>
        <p:spPr>
          <a:xfrm>
            <a:off x="457200" y="1902407"/>
            <a:ext cx="8458200" cy="3808940"/>
          </a:xfrm>
        </p:spPr>
        <p:txBody>
          <a:bodyPr>
            <a:normAutofit fontScale="55000" lnSpcReduction="20000"/>
          </a:bodyPr>
          <a:lstStyle/>
          <a:p>
            <a:r>
              <a:rPr lang="en-US" sz="4200" dirty="0"/>
              <a:t>Facilitator will maintain DPRs and give to CICO coordinator weekly</a:t>
            </a:r>
          </a:p>
          <a:p>
            <a:pPr lvl="1"/>
            <a:r>
              <a:rPr lang="en-US" sz="4200" dirty="0"/>
              <a:t>Keep the entire sheet or take a picture and e-mail to CICO coordinator</a:t>
            </a:r>
          </a:p>
          <a:p>
            <a:pPr lvl="1"/>
            <a:r>
              <a:rPr lang="en-US" sz="4200" dirty="0"/>
              <a:t>Look for trends (time of day or day of the week)</a:t>
            </a:r>
          </a:p>
          <a:p>
            <a:pPr lvl="1"/>
            <a:r>
              <a:rPr lang="en-US" sz="4200" dirty="0"/>
              <a:t>Ensure goal is realistic and attainable</a:t>
            </a:r>
          </a:p>
          <a:p>
            <a:pPr lvl="1"/>
            <a:r>
              <a:rPr lang="en-US" sz="4200" dirty="0"/>
              <a:t>Problem solve</a:t>
            </a:r>
          </a:p>
          <a:p>
            <a:endParaRPr lang="en-US" sz="3600" dirty="0"/>
          </a:p>
          <a:p>
            <a:pPr marL="0" indent="0" algn="ctr">
              <a:buNone/>
            </a:pPr>
            <a:endParaRPr lang="en-US" sz="3600" dirty="0"/>
          </a:p>
          <a:p>
            <a:pPr marL="0" indent="0" algn="ctr">
              <a:buNone/>
            </a:pPr>
            <a:r>
              <a:rPr lang="en-US" sz="4200" dirty="0"/>
              <a:t>* Do not send home the daily report without taking a picture or making a copy. Assume that it may not be returned.</a:t>
            </a:r>
          </a:p>
          <a:p>
            <a:pPr marL="0" indent="0">
              <a:buNone/>
            </a:pPr>
            <a:endParaRPr lang="en-US" dirty="0"/>
          </a:p>
        </p:txBody>
      </p:sp>
    </p:spTree>
    <p:extLst>
      <p:ext uri="{BB962C8B-B14F-4D97-AF65-F5344CB8AC3E}">
        <p14:creationId xmlns:p14="http://schemas.microsoft.com/office/powerpoint/2010/main" val="1603872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E5E4-8744-4879-A461-157D12680D44}"/>
              </a:ext>
            </a:extLst>
          </p:cNvPr>
          <p:cNvSpPr>
            <a:spLocks noGrp="1"/>
          </p:cNvSpPr>
          <p:nvPr>
            <p:ph type="title"/>
          </p:nvPr>
        </p:nvSpPr>
        <p:spPr>
          <a:xfrm>
            <a:off x="457200" y="571500"/>
            <a:ext cx="8229600" cy="952500"/>
          </a:xfrm>
        </p:spPr>
        <p:txBody>
          <a:bodyPr/>
          <a:lstStyle/>
          <a:p>
            <a:r>
              <a:rPr lang="en-US" b="1" dirty="0"/>
              <a:t>Monthly Data Report</a:t>
            </a:r>
          </a:p>
        </p:txBody>
      </p:sp>
      <p:sp>
        <p:nvSpPr>
          <p:cNvPr id="3" name="Content Placeholder 2">
            <a:extLst>
              <a:ext uri="{FF2B5EF4-FFF2-40B4-BE49-F238E27FC236}">
                <a16:creationId xmlns:a16="http://schemas.microsoft.com/office/drawing/2014/main" id="{AF545341-A3A8-46FC-8FED-5EFD41B952ED}"/>
              </a:ext>
            </a:extLst>
          </p:cNvPr>
          <p:cNvSpPr>
            <a:spLocks noGrp="1"/>
          </p:cNvSpPr>
          <p:nvPr>
            <p:ph idx="1"/>
          </p:nvPr>
        </p:nvSpPr>
        <p:spPr>
          <a:xfrm>
            <a:off x="381000" y="1790700"/>
            <a:ext cx="8382000" cy="3809470"/>
          </a:xfrm>
        </p:spPr>
        <p:txBody>
          <a:bodyPr>
            <a:normAutofit fontScale="92500"/>
          </a:bodyPr>
          <a:lstStyle/>
          <a:p>
            <a:r>
              <a:rPr lang="en-US" dirty="0"/>
              <a:t>Monthly the CICO coordinator will input data into chart to review students progress with Tier 2 team</a:t>
            </a:r>
          </a:p>
          <a:p>
            <a:r>
              <a:rPr lang="en-US" dirty="0"/>
              <a:t>If student needs a Modified CICO target behaviors will be reviewed and updated as needed</a:t>
            </a:r>
          </a:p>
          <a:p>
            <a:r>
              <a:rPr lang="en-US" dirty="0"/>
              <a:t>Monthly data reports will be used in meetings to make decisions</a:t>
            </a:r>
          </a:p>
          <a:p>
            <a:r>
              <a:rPr lang="en-US" dirty="0"/>
              <a:t>Parents should receive a copy of monthly report</a:t>
            </a:r>
          </a:p>
          <a:p>
            <a:endParaRPr lang="en-US" dirty="0"/>
          </a:p>
        </p:txBody>
      </p:sp>
    </p:spTree>
    <p:extLst>
      <p:ext uri="{BB962C8B-B14F-4D97-AF65-F5344CB8AC3E}">
        <p14:creationId xmlns:p14="http://schemas.microsoft.com/office/powerpoint/2010/main" val="3849127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AA94569-9016-42FF-9342-4184BB89D618}"/>
              </a:ext>
            </a:extLst>
          </p:cNvPr>
          <p:cNvPicPr>
            <a:picLocks noGrp="1" noChangeAspect="1"/>
          </p:cNvPicPr>
          <p:nvPr>
            <p:ph idx="1"/>
          </p:nvPr>
        </p:nvPicPr>
        <p:blipFill>
          <a:blip r:embed="rId3"/>
          <a:stretch>
            <a:fillRect/>
          </a:stretch>
        </p:blipFill>
        <p:spPr>
          <a:xfrm>
            <a:off x="1676400" y="876300"/>
            <a:ext cx="7201535" cy="4648200"/>
          </a:xfrm>
          <a:prstGeom prst="rect">
            <a:avLst/>
          </a:prstGeom>
        </p:spPr>
      </p:pic>
    </p:spTree>
    <p:extLst>
      <p:ext uri="{BB962C8B-B14F-4D97-AF65-F5344CB8AC3E}">
        <p14:creationId xmlns:p14="http://schemas.microsoft.com/office/powerpoint/2010/main" val="103048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88143-4B69-4C70-9F0F-35C78C23D653}"/>
              </a:ext>
            </a:extLst>
          </p:cNvPr>
          <p:cNvSpPr>
            <a:spLocks noGrp="1"/>
          </p:cNvSpPr>
          <p:nvPr>
            <p:ph type="title"/>
          </p:nvPr>
        </p:nvSpPr>
        <p:spPr>
          <a:xfrm>
            <a:off x="1981200" y="32162"/>
            <a:ext cx="6858000" cy="952500"/>
          </a:xfrm>
        </p:spPr>
        <p:txBody>
          <a:bodyPr/>
          <a:lstStyle/>
          <a:p>
            <a:r>
              <a:rPr lang="en-US" dirty="0"/>
              <a:t>Check-In, Check-Out Tips</a:t>
            </a:r>
          </a:p>
        </p:txBody>
      </p:sp>
      <p:sp>
        <p:nvSpPr>
          <p:cNvPr id="3" name="Content Placeholder 2">
            <a:extLst>
              <a:ext uri="{FF2B5EF4-FFF2-40B4-BE49-F238E27FC236}">
                <a16:creationId xmlns:a16="http://schemas.microsoft.com/office/drawing/2014/main" id="{3FB7C8D5-D5FC-4777-AAEE-99EABEE46D75}"/>
              </a:ext>
            </a:extLst>
          </p:cNvPr>
          <p:cNvSpPr>
            <a:spLocks noGrp="1"/>
          </p:cNvSpPr>
          <p:nvPr>
            <p:ph idx="1"/>
          </p:nvPr>
        </p:nvSpPr>
        <p:spPr>
          <a:xfrm>
            <a:off x="457200" y="1333500"/>
            <a:ext cx="8382000" cy="4349338"/>
          </a:xfrm>
        </p:spPr>
        <p:txBody>
          <a:bodyPr>
            <a:normAutofit fontScale="92500" lnSpcReduction="20000"/>
          </a:bodyPr>
          <a:lstStyle/>
          <a:p>
            <a:r>
              <a:rPr lang="en-US" sz="3600" dirty="0"/>
              <a:t>If a student rips up their DPR discontinue it for the remainder of the day. </a:t>
            </a:r>
          </a:p>
          <a:p>
            <a:pPr lvl="1"/>
            <a:r>
              <a:rPr lang="en-US" sz="3600" dirty="0"/>
              <a:t>If the problem persists Tier 2 Team will need to discuss Modified CICO options</a:t>
            </a:r>
          </a:p>
          <a:p>
            <a:r>
              <a:rPr lang="en-US" sz="3600" dirty="0"/>
              <a:t>This is a POSITIVE behavior intervention</a:t>
            </a:r>
          </a:p>
          <a:p>
            <a:pPr lvl="1"/>
            <a:r>
              <a:rPr lang="en-US" sz="3200" dirty="0"/>
              <a:t>Do not consistently give zeros and expect behavior to improve</a:t>
            </a:r>
          </a:p>
          <a:p>
            <a:pPr lvl="1"/>
            <a:r>
              <a:rPr lang="en-US" sz="3200" dirty="0"/>
              <a:t>It is our job to identify when and where students are struggling then teach the skills they need to be successful</a:t>
            </a:r>
            <a:endParaRPr lang="en-US" sz="3600" dirty="0"/>
          </a:p>
          <a:p>
            <a:pPr marL="0" indent="0">
              <a:buNone/>
            </a:pPr>
            <a:endParaRPr lang="en-US" sz="3600" dirty="0"/>
          </a:p>
        </p:txBody>
      </p:sp>
    </p:spTree>
    <p:extLst>
      <p:ext uri="{BB962C8B-B14F-4D97-AF65-F5344CB8AC3E}">
        <p14:creationId xmlns:p14="http://schemas.microsoft.com/office/powerpoint/2010/main" val="276644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1FEDD-5D38-4C11-9236-E7C7E19A374C}"/>
              </a:ext>
            </a:extLst>
          </p:cNvPr>
          <p:cNvSpPr>
            <a:spLocks noGrp="1"/>
          </p:cNvSpPr>
          <p:nvPr>
            <p:ph type="title"/>
          </p:nvPr>
        </p:nvSpPr>
        <p:spPr>
          <a:xfrm>
            <a:off x="457200" y="190500"/>
            <a:ext cx="8229600" cy="952500"/>
          </a:xfrm>
        </p:spPr>
        <p:txBody>
          <a:bodyPr/>
          <a:lstStyle/>
          <a:p>
            <a:r>
              <a:rPr lang="en-US" b="1" dirty="0"/>
              <a:t>Tips Continued…</a:t>
            </a:r>
          </a:p>
        </p:txBody>
      </p:sp>
      <p:sp>
        <p:nvSpPr>
          <p:cNvPr id="3" name="Content Placeholder 2">
            <a:extLst>
              <a:ext uri="{FF2B5EF4-FFF2-40B4-BE49-F238E27FC236}">
                <a16:creationId xmlns:a16="http://schemas.microsoft.com/office/drawing/2014/main" id="{5A75DD88-F126-4E59-819E-FCEBC0E39857}"/>
              </a:ext>
            </a:extLst>
          </p:cNvPr>
          <p:cNvSpPr>
            <a:spLocks noGrp="1"/>
          </p:cNvSpPr>
          <p:nvPr>
            <p:ph idx="1"/>
          </p:nvPr>
        </p:nvSpPr>
        <p:spPr>
          <a:xfrm>
            <a:off x="457200" y="1409700"/>
            <a:ext cx="8229600" cy="3962400"/>
          </a:xfrm>
        </p:spPr>
        <p:txBody>
          <a:bodyPr>
            <a:noAutofit/>
          </a:bodyPr>
          <a:lstStyle/>
          <a:p>
            <a:r>
              <a:rPr lang="en-US" sz="2400" dirty="0"/>
              <a:t>Buy-In is very important in the beginning</a:t>
            </a:r>
          </a:p>
          <a:p>
            <a:pPr lvl="1"/>
            <a:r>
              <a:rPr lang="en-US" sz="2400" dirty="0"/>
              <a:t>attainment of goal is essential the first week</a:t>
            </a:r>
            <a:endParaRPr lang="en-US" sz="1600" dirty="0"/>
          </a:p>
          <a:p>
            <a:r>
              <a:rPr lang="en-US" sz="2400" dirty="0"/>
              <a:t>Sometimes the goal may need adjusted at lunch to ensure it is still attainable</a:t>
            </a:r>
          </a:p>
          <a:p>
            <a:pPr lvl="1"/>
            <a:r>
              <a:rPr lang="en-US" sz="2400" dirty="0"/>
              <a:t> Do they need a morning and afternoon goal?</a:t>
            </a:r>
          </a:p>
          <a:p>
            <a:pPr lvl="1"/>
            <a:r>
              <a:rPr lang="en-US" sz="2400" dirty="0"/>
              <a:t>Have they already met their goal at lunch?</a:t>
            </a:r>
          </a:p>
          <a:p>
            <a:pPr lvl="1"/>
            <a:r>
              <a:rPr lang="en-US" sz="2400" dirty="0"/>
              <a:t>Do they have no chance of reaching their goal at lunch?</a:t>
            </a:r>
          </a:p>
          <a:p>
            <a:pPr marL="457200" lvl="1" indent="0">
              <a:buNone/>
            </a:pPr>
            <a:endParaRPr lang="en-US" sz="2400" dirty="0"/>
          </a:p>
          <a:p>
            <a:pPr marL="457200" lvl="1" indent="0">
              <a:buNone/>
            </a:pPr>
            <a:r>
              <a:rPr lang="en-US" sz="2400" dirty="0"/>
              <a:t>*DO NOT write any negative comments on the sheet.*</a:t>
            </a:r>
          </a:p>
          <a:p>
            <a:pPr marL="457200" lvl="1" indent="0">
              <a:buNone/>
            </a:pPr>
            <a:endParaRPr lang="en-US" sz="2400" dirty="0"/>
          </a:p>
        </p:txBody>
      </p:sp>
    </p:spTree>
    <p:extLst>
      <p:ext uri="{BB962C8B-B14F-4D97-AF65-F5344CB8AC3E}">
        <p14:creationId xmlns:p14="http://schemas.microsoft.com/office/powerpoint/2010/main" val="713892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B5B1E-4676-4A64-9ABF-2C8622EC6BFB}"/>
              </a:ext>
            </a:extLst>
          </p:cNvPr>
          <p:cNvSpPr>
            <a:spLocks noGrp="1"/>
          </p:cNvSpPr>
          <p:nvPr>
            <p:ph type="title"/>
          </p:nvPr>
        </p:nvSpPr>
        <p:spPr/>
        <p:txBody>
          <a:bodyPr/>
          <a:lstStyle/>
          <a:p>
            <a:r>
              <a:rPr lang="en-US" dirty="0"/>
              <a:t>More Questions?</a:t>
            </a:r>
          </a:p>
        </p:txBody>
      </p:sp>
      <p:sp>
        <p:nvSpPr>
          <p:cNvPr id="3" name="Content Placeholder 2">
            <a:extLst>
              <a:ext uri="{FF2B5EF4-FFF2-40B4-BE49-F238E27FC236}">
                <a16:creationId xmlns:a16="http://schemas.microsoft.com/office/drawing/2014/main" id="{9C168E6A-C932-422C-8F4D-E320480647F2}"/>
              </a:ext>
            </a:extLst>
          </p:cNvPr>
          <p:cNvSpPr>
            <a:spLocks noGrp="1"/>
          </p:cNvSpPr>
          <p:nvPr>
            <p:ph idx="1"/>
          </p:nvPr>
        </p:nvSpPr>
        <p:spPr/>
        <p:txBody>
          <a:bodyPr/>
          <a:lstStyle/>
          <a:p>
            <a:r>
              <a:rPr lang="en-US" dirty="0"/>
              <a:t>Ask your Tier 2 PBIS Team</a:t>
            </a:r>
          </a:p>
          <a:p>
            <a:endParaRPr lang="en-US" dirty="0"/>
          </a:p>
          <a:p>
            <a:r>
              <a:rPr lang="en-US" dirty="0">
                <a:solidFill>
                  <a:srgbClr val="FF0000"/>
                </a:solidFill>
              </a:rPr>
              <a:t>Enter list of team members here!</a:t>
            </a:r>
          </a:p>
        </p:txBody>
      </p:sp>
    </p:spTree>
    <p:extLst>
      <p:ext uri="{BB962C8B-B14F-4D97-AF65-F5344CB8AC3E}">
        <p14:creationId xmlns:p14="http://schemas.microsoft.com/office/powerpoint/2010/main" val="63746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571A-695E-4F5D-91EB-C6AA5AC42D6F}"/>
              </a:ext>
            </a:extLst>
          </p:cNvPr>
          <p:cNvSpPr>
            <a:spLocks noGrp="1"/>
          </p:cNvSpPr>
          <p:nvPr>
            <p:ph type="title"/>
          </p:nvPr>
        </p:nvSpPr>
        <p:spPr>
          <a:xfrm>
            <a:off x="685800" y="800100"/>
            <a:ext cx="8229600" cy="952500"/>
          </a:xfrm>
        </p:spPr>
        <p:txBody>
          <a:bodyPr/>
          <a:lstStyle/>
          <a:p>
            <a:r>
              <a:rPr lang="en-US" dirty="0"/>
              <a:t>Our School’s Current Data</a:t>
            </a:r>
          </a:p>
        </p:txBody>
      </p:sp>
      <p:sp>
        <p:nvSpPr>
          <p:cNvPr id="3" name="Content Placeholder 2">
            <a:extLst>
              <a:ext uri="{FF2B5EF4-FFF2-40B4-BE49-F238E27FC236}">
                <a16:creationId xmlns:a16="http://schemas.microsoft.com/office/drawing/2014/main" id="{B361A997-9BEA-4251-B698-B9A4B5CED516}"/>
              </a:ext>
            </a:extLst>
          </p:cNvPr>
          <p:cNvSpPr>
            <a:spLocks noGrp="1"/>
          </p:cNvSpPr>
          <p:nvPr>
            <p:ph idx="1"/>
          </p:nvPr>
        </p:nvSpPr>
        <p:spPr/>
        <p:txBody>
          <a:bodyPr/>
          <a:lstStyle/>
          <a:p>
            <a:r>
              <a:rPr lang="en-US" dirty="0">
                <a:solidFill>
                  <a:srgbClr val="FF0000"/>
                </a:solidFill>
              </a:rPr>
              <a:t>Number of discipline referrals</a:t>
            </a:r>
          </a:p>
          <a:p>
            <a:r>
              <a:rPr lang="en-US" dirty="0">
                <a:solidFill>
                  <a:srgbClr val="FF0000"/>
                </a:solidFill>
              </a:rPr>
              <a:t>Number of students receiving those referrals</a:t>
            </a:r>
          </a:p>
          <a:p>
            <a:r>
              <a:rPr lang="en-US" dirty="0">
                <a:solidFill>
                  <a:srgbClr val="FF0000"/>
                </a:solidFill>
              </a:rPr>
              <a:t>Areas of the school with the most behavior concerns</a:t>
            </a:r>
          </a:p>
          <a:p>
            <a:r>
              <a:rPr lang="en-US" dirty="0">
                <a:solidFill>
                  <a:srgbClr val="FF0000"/>
                </a:solidFill>
              </a:rPr>
              <a:t>Whatever Tier 1 data you want to share</a:t>
            </a:r>
          </a:p>
        </p:txBody>
      </p:sp>
    </p:spTree>
    <p:extLst>
      <p:ext uri="{BB962C8B-B14F-4D97-AF65-F5344CB8AC3E}">
        <p14:creationId xmlns:p14="http://schemas.microsoft.com/office/powerpoint/2010/main" val="279884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D6B5AF-0416-4132-B634-CD16DC35BE77}"/>
              </a:ext>
            </a:extLst>
          </p:cNvPr>
          <p:cNvSpPr>
            <a:spLocks noGrp="1"/>
          </p:cNvSpPr>
          <p:nvPr>
            <p:ph idx="1"/>
          </p:nvPr>
        </p:nvSpPr>
        <p:spPr>
          <a:xfrm>
            <a:off x="457200" y="1485900"/>
            <a:ext cx="8229600" cy="4114800"/>
          </a:xfrm>
        </p:spPr>
        <p:txBody>
          <a:bodyPr>
            <a:normAutofit fontScale="92500"/>
          </a:bodyPr>
          <a:lstStyle/>
          <a:p>
            <a:r>
              <a:rPr lang="en-US" dirty="0"/>
              <a:t>Provides structure in a student’s day</a:t>
            </a:r>
          </a:p>
          <a:p>
            <a:r>
              <a:rPr lang="en-US" dirty="0"/>
              <a:t>Creates accountability</a:t>
            </a:r>
          </a:p>
          <a:p>
            <a:r>
              <a:rPr lang="en-US" dirty="0"/>
              <a:t>Provides teacher feedback to student and parents</a:t>
            </a:r>
          </a:p>
          <a:p>
            <a:r>
              <a:rPr lang="en-US" dirty="0"/>
              <a:t>Creates internal motivation</a:t>
            </a:r>
          </a:p>
          <a:p>
            <a:r>
              <a:rPr lang="en-US" dirty="0"/>
              <a:t>Improves student behavior</a:t>
            </a:r>
          </a:p>
          <a:p>
            <a:r>
              <a:rPr lang="en-US" dirty="0"/>
              <a:t>Increases academic success</a:t>
            </a:r>
          </a:p>
          <a:p>
            <a:r>
              <a:rPr lang="en-US" dirty="0"/>
              <a:t>Creates a stronger home-school connection</a:t>
            </a:r>
          </a:p>
          <a:p>
            <a:endParaRPr lang="en-US" dirty="0"/>
          </a:p>
        </p:txBody>
      </p:sp>
      <p:sp>
        <p:nvSpPr>
          <p:cNvPr id="7" name="TextBox 6">
            <a:extLst>
              <a:ext uri="{FF2B5EF4-FFF2-40B4-BE49-F238E27FC236}">
                <a16:creationId xmlns:a16="http://schemas.microsoft.com/office/drawing/2014/main" id="{B438822B-3BE9-4E3B-8A1B-0B81F5E14F8A}"/>
              </a:ext>
            </a:extLst>
          </p:cNvPr>
          <p:cNvSpPr txBox="1"/>
          <p:nvPr/>
        </p:nvSpPr>
        <p:spPr>
          <a:xfrm>
            <a:off x="2403764" y="901125"/>
            <a:ext cx="6248400" cy="584775"/>
          </a:xfrm>
          <a:prstGeom prst="rect">
            <a:avLst/>
          </a:prstGeom>
          <a:noFill/>
        </p:spPr>
        <p:txBody>
          <a:bodyPr wrap="square" rtlCol="0">
            <a:spAutoFit/>
          </a:bodyPr>
          <a:lstStyle/>
          <a:p>
            <a:r>
              <a:rPr lang="en-US" sz="3200" b="1" dirty="0"/>
              <a:t>What does Check-In, Check-Out do?</a:t>
            </a:r>
          </a:p>
        </p:txBody>
      </p:sp>
    </p:spTree>
    <p:extLst>
      <p:ext uri="{BB962C8B-B14F-4D97-AF65-F5344CB8AC3E}">
        <p14:creationId xmlns:p14="http://schemas.microsoft.com/office/powerpoint/2010/main" val="116981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8830"/>
            <a:ext cx="8686800" cy="4116169"/>
          </a:xfrm>
        </p:spPr>
        <p:txBody>
          <a:bodyPr>
            <a:normAutofit lnSpcReduction="10000"/>
          </a:bodyPr>
          <a:lstStyle/>
          <a:p>
            <a:pPr marL="0" indent="0" algn="ctr">
              <a:buNone/>
            </a:pPr>
            <a:r>
              <a:rPr lang="en-US" dirty="0"/>
              <a:t>Students who do not meet our school’s </a:t>
            </a:r>
          </a:p>
          <a:p>
            <a:pPr marL="0" indent="0" algn="ctr">
              <a:buNone/>
            </a:pPr>
            <a:r>
              <a:rPr lang="en-US" dirty="0"/>
              <a:t>Tier 1 Expectations consistently. </a:t>
            </a:r>
          </a:p>
          <a:p>
            <a:pPr marL="0" indent="0">
              <a:buNone/>
            </a:pPr>
            <a:r>
              <a:rPr lang="en-US" dirty="0">
                <a:solidFill>
                  <a:srgbClr val="FF0000"/>
                </a:solidFill>
              </a:rPr>
              <a:t>(enter your school’s expectations here)</a:t>
            </a:r>
            <a:endParaRPr lang="en-US" dirty="0"/>
          </a:p>
          <a:p>
            <a:pPr lvl="1"/>
            <a:r>
              <a:rPr lang="en-US" dirty="0"/>
              <a:t>Be Respectful</a:t>
            </a:r>
          </a:p>
          <a:p>
            <a:pPr lvl="1"/>
            <a:r>
              <a:rPr lang="en-US" dirty="0"/>
              <a:t>Be Safe</a:t>
            </a:r>
          </a:p>
          <a:p>
            <a:pPr lvl="1"/>
            <a:r>
              <a:rPr lang="en-US" dirty="0"/>
              <a:t>Be Kind</a:t>
            </a:r>
          </a:p>
          <a:p>
            <a:pPr marL="457200" lvl="1" indent="0">
              <a:buNone/>
            </a:pPr>
            <a:r>
              <a:rPr lang="en-US" dirty="0">
                <a:solidFill>
                  <a:srgbClr val="FF0000"/>
                </a:solidFill>
              </a:rPr>
              <a:t>(What is your school’s policy on CICO referral?)</a:t>
            </a:r>
          </a:p>
          <a:p>
            <a:pPr marL="457200" lvl="1" indent="0">
              <a:buNone/>
            </a:pPr>
            <a:r>
              <a:rPr lang="en-US" dirty="0"/>
              <a:t>*IT IS NOT FOR STUDENTS WHO ARE IN CRISIS*</a:t>
            </a:r>
          </a:p>
          <a:p>
            <a:pPr marL="0" indent="0">
              <a:buNone/>
            </a:pPr>
            <a:endParaRPr lang="en-US" dirty="0"/>
          </a:p>
        </p:txBody>
      </p:sp>
      <p:sp>
        <p:nvSpPr>
          <p:cNvPr id="7" name="TextBox 6">
            <a:extLst>
              <a:ext uri="{FF2B5EF4-FFF2-40B4-BE49-F238E27FC236}">
                <a16:creationId xmlns:a16="http://schemas.microsoft.com/office/drawing/2014/main" id="{B351B0A6-7636-4F95-B185-9672A679B5FD}"/>
              </a:ext>
            </a:extLst>
          </p:cNvPr>
          <p:cNvSpPr txBox="1"/>
          <p:nvPr/>
        </p:nvSpPr>
        <p:spPr>
          <a:xfrm>
            <a:off x="2362200" y="952500"/>
            <a:ext cx="6629400" cy="646331"/>
          </a:xfrm>
          <a:prstGeom prst="rect">
            <a:avLst/>
          </a:prstGeom>
          <a:noFill/>
        </p:spPr>
        <p:txBody>
          <a:bodyPr wrap="square" rtlCol="0">
            <a:spAutoFit/>
          </a:bodyPr>
          <a:lstStyle/>
          <a:p>
            <a:pPr algn="ctr"/>
            <a:r>
              <a:rPr lang="en-US" sz="3600" b="1" dirty="0"/>
              <a:t>Who is Check-In, Check-Out for?</a:t>
            </a:r>
          </a:p>
        </p:txBody>
      </p:sp>
    </p:spTree>
    <p:extLst>
      <p:ext uri="{BB962C8B-B14F-4D97-AF65-F5344CB8AC3E}">
        <p14:creationId xmlns:p14="http://schemas.microsoft.com/office/powerpoint/2010/main" val="105947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5669B-A9F4-4850-AC60-1782F2419890}"/>
              </a:ext>
            </a:extLst>
          </p:cNvPr>
          <p:cNvSpPr>
            <a:spLocks noGrp="1"/>
          </p:cNvSpPr>
          <p:nvPr>
            <p:ph type="title"/>
          </p:nvPr>
        </p:nvSpPr>
        <p:spPr>
          <a:xfrm>
            <a:off x="4043548" y="520040"/>
            <a:ext cx="4648200" cy="952500"/>
          </a:xfrm>
        </p:spPr>
        <p:txBody>
          <a:bodyPr/>
          <a:lstStyle/>
          <a:p>
            <a:r>
              <a:rPr lang="en-US" b="1" dirty="0"/>
              <a:t>Daily Components</a:t>
            </a:r>
          </a:p>
        </p:txBody>
      </p:sp>
      <p:sp>
        <p:nvSpPr>
          <p:cNvPr id="3" name="Content Placeholder 2">
            <a:extLst>
              <a:ext uri="{FF2B5EF4-FFF2-40B4-BE49-F238E27FC236}">
                <a16:creationId xmlns:a16="http://schemas.microsoft.com/office/drawing/2014/main" id="{8B5C0DA7-C254-479F-B88C-E83144A80DEF}"/>
              </a:ext>
            </a:extLst>
          </p:cNvPr>
          <p:cNvSpPr>
            <a:spLocks noGrp="1"/>
          </p:cNvSpPr>
          <p:nvPr>
            <p:ph idx="1"/>
          </p:nvPr>
        </p:nvSpPr>
        <p:spPr>
          <a:xfrm>
            <a:off x="462148" y="1485900"/>
            <a:ext cx="8229600" cy="3962400"/>
          </a:xfrm>
        </p:spPr>
        <p:txBody>
          <a:bodyPr>
            <a:normAutofit fontScale="92500" lnSpcReduction="20000"/>
          </a:bodyPr>
          <a:lstStyle/>
          <a:p>
            <a:pPr lvl="0"/>
            <a:r>
              <a:rPr lang="en-US" sz="2900" dirty="0"/>
              <a:t>Check–In and Check-Out with a Facilitator</a:t>
            </a:r>
          </a:p>
          <a:p>
            <a:pPr lvl="1"/>
            <a:r>
              <a:rPr lang="en-US" sz="2900" dirty="0"/>
              <a:t>Any positive, reliable, caring adult in the school who has an interest in student’s success</a:t>
            </a:r>
          </a:p>
          <a:p>
            <a:pPr lvl="1"/>
            <a:r>
              <a:rPr lang="en-US" sz="2900" dirty="0"/>
              <a:t>Person must be available daily at beginning and end of day</a:t>
            </a:r>
          </a:p>
          <a:p>
            <a:pPr lvl="0"/>
            <a:r>
              <a:rPr lang="en-US" sz="2900" dirty="0"/>
              <a:t>Regular Feedback</a:t>
            </a:r>
          </a:p>
          <a:p>
            <a:pPr lvl="1"/>
            <a:r>
              <a:rPr lang="en-US" sz="2900" dirty="0"/>
              <a:t>Teacher during each class period will provide specific feedback to student </a:t>
            </a:r>
          </a:p>
          <a:p>
            <a:pPr lvl="1"/>
            <a:r>
              <a:rPr lang="en-US" sz="2900" dirty="0"/>
              <a:t>Family participation</a:t>
            </a:r>
          </a:p>
          <a:p>
            <a:pPr marL="457200" lvl="1" indent="0">
              <a:buNone/>
            </a:pPr>
            <a:r>
              <a:rPr lang="en-US" sz="2500" dirty="0">
                <a:solidFill>
                  <a:srgbClr val="FF0000"/>
                </a:solidFill>
              </a:rPr>
              <a:t>	(Decide how your school will communicate with parents)</a:t>
            </a:r>
            <a:endParaRPr lang="en-US" sz="2500" dirty="0"/>
          </a:p>
          <a:p>
            <a:endParaRPr lang="en-US" dirty="0"/>
          </a:p>
        </p:txBody>
      </p:sp>
    </p:spTree>
    <p:extLst>
      <p:ext uri="{BB962C8B-B14F-4D97-AF65-F5344CB8AC3E}">
        <p14:creationId xmlns:p14="http://schemas.microsoft.com/office/powerpoint/2010/main" val="3825210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92A62-4BD5-4628-926B-196F5EB40EC5}"/>
              </a:ext>
            </a:extLst>
          </p:cNvPr>
          <p:cNvSpPr>
            <a:spLocks noGrp="1"/>
          </p:cNvSpPr>
          <p:nvPr>
            <p:ph type="title"/>
          </p:nvPr>
        </p:nvSpPr>
        <p:spPr>
          <a:xfrm>
            <a:off x="2438401" y="571500"/>
            <a:ext cx="5943600" cy="952500"/>
          </a:xfrm>
        </p:spPr>
        <p:txBody>
          <a:bodyPr/>
          <a:lstStyle/>
          <a:p>
            <a:r>
              <a:rPr lang="en-US" b="1" dirty="0"/>
              <a:t>Getting Started</a:t>
            </a:r>
          </a:p>
        </p:txBody>
      </p:sp>
      <p:sp>
        <p:nvSpPr>
          <p:cNvPr id="3" name="Content Placeholder 2">
            <a:extLst>
              <a:ext uri="{FF2B5EF4-FFF2-40B4-BE49-F238E27FC236}">
                <a16:creationId xmlns:a16="http://schemas.microsoft.com/office/drawing/2014/main" id="{9BB3B006-B2E4-42A4-8E5E-DFFAE666C0DE}"/>
              </a:ext>
            </a:extLst>
          </p:cNvPr>
          <p:cNvSpPr>
            <a:spLocks noGrp="1"/>
          </p:cNvSpPr>
          <p:nvPr>
            <p:ph idx="1"/>
          </p:nvPr>
        </p:nvSpPr>
        <p:spPr>
          <a:xfrm>
            <a:off x="457200" y="1638301"/>
            <a:ext cx="8458200" cy="3886200"/>
          </a:xfrm>
        </p:spPr>
        <p:txBody>
          <a:bodyPr>
            <a:normAutofit fontScale="85000" lnSpcReduction="10000"/>
          </a:bodyPr>
          <a:lstStyle/>
          <a:p>
            <a:r>
              <a:rPr lang="en-US" dirty="0"/>
              <a:t>Collect Baseline data on student for at least 3 days on the Daily Progress Report (DPR) before introducing the intervention</a:t>
            </a:r>
          </a:p>
          <a:p>
            <a:pPr lvl="1"/>
            <a:r>
              <a:rPr lang="en-US" dirty="0"/>
              <a:t>Use this to determine goal the first week</a:t>
            </a:r>
          </a:p>
          <a:p>
            <a:r>
              <a:rPr lang="en-US" dirty="0"/>
              <a:t>Decide who will be the students CICO Facilitator</a:t>
            </a:r>
          </a:p>
          <a:p>
            <a:r>
              <a:rPr lang="en-US" dirty="0"/>
              <a:t>Send a standard letter home to parents</a:t>
            </a:r>
          </a:p>
          <a:p>
            <a:r>
              <a:rPr lang="en-US" dirty="0"/>
              <a:t>Create the template of the DPR and make copies</a:t>
            </a:r>
          </a:p>
          <a:p>
            <a:r>
              <a:rPr lang="en-US" dirty="0"/>
              <a:t>Introduce student to CICO and teach how to earn points</a:t>
            </a:r>
          </a:p>
          <a:p>
            <a:r>
              <a:rPr lang="en-US" dirty="0"/>
              <a:t>Introduce student to school-wide Tier 2 reward system</a:t>
            </a:r>
          </a:p>
        </p:txBody>
      </p:sp>
    </p:spTree>
    <p:extLst>
      <p:ext uri="{BB962C8B-B14F-4D97-AF65-F5344CB8AC3E}">
        <p14:creationId xmlns:p14="http://schemas.microsoft.com/office/powerpoint/2010/main" val="425805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3F6B31-89D9-476A-B8ED-56416EB4C238}"/>
              </a:ext>
            </a:extLst>
          </p:cNvPr>
          <p:cNvPicPr>
            <a:picLocks noChangeAspect="1"/>
          </p:cNvPicPr>
          <p:nvPr/>
        </p:nvPicPr>
        <p:blipFill rotWithShape="1">
          <a:blip r:embed="rId3">
            <a:extLst>
              <a:ext uri="{28A0092B-C50C-407E-A947-70E740481C1C}">
                <a14:useLocalDpi xmlns:a14="http://schemas.microsoft.com/office/drawing/2010/main" val="0"/>
              </a:ext>
            </a:extLst>
          </a:blip>
          <a:srcRect r="7865" b="9508"/>
          <a:stretch/>
        </p:blipFill>
        <p:spPr>
          <a:xfrm>
            <a:off x="1524000" y="1257300"/>
            <a:ext cx="6998208" cy="4267200"/>
          </a:xfrm>
          <a:prstGeom prst="rect">
            <a:avLst/>
          </a:prstGeom>
        </p:spPr>
      </p:pic>
      <p:sp>
        <p:nvSpPr>
          <p:cNvPr id="2" name="TextBox 1">
            <a:extLst>
              <a:ext uri="{FF2B5EF4-FFF2-40B4-BE49-F238E27FC236}">
                <a16:creationId xmlns:a16="http://schemas.microsoft.com/office/drawing/2014/main" id="{6BBEC602-F776-489A-B560-AF5649CB6314}"/>
              </a:ext>
            </a:extLst>
          </p:cNvPr>
          <p:cNvSpPr txBox="1"/>
          <p:nvPr/>
        </p:nvSpPr>
        <p:spPr>
          <a:xfrm>
            <a:off x="2057400" y="190500"/>
            <a:ext cx="6248400" cy="954107"/>
          </a:xfrm>
          <a:prstGeom prst="rect">
            <a:avLst/>
          </a:prstGeom>
          <a:noFill/>
        </p:spPr>
        <p:txBody>
          <a:bodyPr wrap="square" rtlCol="0">
            <a:spAutoFit/>
          </a:bodyPr>
          <a:lstStyle/>
          <a:p>
            <a:pPr algn="ctr"/>
            <a:r>
              <a:rPr lang="en-US" sz="2800" dirty="0">
                <a:solidFill>
                  <a:srgbClr val="FF0000"/>
                </a:solidFill>
              </a:rPr>
              <a:t>Insert your school’s </a:t>
            </a:r>
          </a:p>
          <a:p>
            <a:pPr algn="ctr"/>
            <a:r>
              <a:rPr lang="en-US" sz="2800" dirty="0">
                <a:solidFill>
                  <a:srgbClr val="FF0000"/>
                </a:solidFill>
              </a:rPr>
              <a:t>Daily Progress Report (DPR) here</a:t>
            </a:r>
          </a:p>
        </p:txBody>
      </p:sp>
    </p:spTree>
    <p:extLst>
      <p:ext uri="{BB962C8B-B14F-4D97-AF65-F5344CB8AC3E}">
        <p14:creationId xmlns:p14="http://schemas.microsoft.com/office/powerpoint/2010/main" val="193265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A76C-E26B-49E9-9334-B07A22A3DB29}"/>
              </a:ext>
            </a:extLst>
          </p:cNvPr>
          <p:cNvSpPr>
            <a:spLocks noGrp="1"/>
          </p:cNvSpPr>
          <p:nvPr>
            <p:ph type="title"/>
          </p:nvPr>
        </p:nvSpPr>
        <p:spPr>
          <a:xfrm>
            <a:off x="1143000" y="342900"/>
            <a:ext cx="7543800" cy="952500"/>
          </a:xfrm>
        </p:spPr>
        <p:txBody>
          <a:bodyPr/>
          <a:lstStyle/>
          <a:p>
            <a:r>
              <a:rPr lang="en-US" b="1" dirty="0"/>
              <a:t>How does Check-In work?</a:t>
            </a:r>
          </a:p>
        </p:txBody>
      </p:sp>
      <p:sp>
        <p:nvSpPr>
          <p:cNvPr id="3" name="Content Placeholder 2">
            <a:extLst>
              <a:ext uri="{FF2B5EF4-FFF2-40B4-BE49-F238E27FC236}">
                <a16:creationId xmlns:a16="http://schemas.microsoft.com/office/drawing/2014/main" id="{3B9495B8-7313-4500-B845-7568AB005FA2}"/>
              </a:ext>
            </a:extLst>
          </p:cNvPr>
          <p:cNvSpPr>
            <a:spLocks noGrp="1"/>
          </p:cNvSpPr>
          <p:nvPr>
            <p:ph idx="1"/>
          </p:nvPr>
        </p:nvSpPr>
        <p:spPr>
          <a:xfrm>
            <a:off x="457200" y="1485900"/>
            <a:ext cx="8229600" cy="3809470"/>
          </a:xfrm>
        </p:spPr>
        <p:txBody>
          <a:bodyPr>
            <a:normAutofit fontScale="85000" lnSpcReduction="10000"/>
          </a:bodyPr>
          <a:lstStyle/>
          <a:p>
            <a:r>
              <a:rPr lang="en-US" dirty="0"/>
              <a:t>CICO Facilitator is an identified adult that meets with the student first thing in the morning. </a:t>
            </a:r>
          </a:p>
          <a:p>
            <a:pPr lvl="1"/>
            <a:r>
              <a:rPr lang="en-US" dirty="0"/>
              <a:t>Discuss goal for the day</a:t>
            </a:r>
          </a:p>
          <a:p>
            <a:pPr lvl="1"/>
            <a:r>
              <a:rPr lang="en-US" dirty="0"/>
              <a:t>Predict hurdles for the day</a:t>
            </a:r>
          </a:p>
          <a:p>
            <a:pPr lvl="1"/>
            <a:r>
              <a:rPr lang="en-US" dirty="0"/>
              <a:t>Plan to remove hurdles</a:t>
            </a:r>
          </a:p>
          <a:p>
            <a:pPr lvl="1"/>
            <a:r>
              <a:rPr lang="en-US" dirty="0"/>
              <a:t>Write the goal at the top</a:t>
            </a:r>
          </a:p>
          <a:p>
            <a:pPr lvl="1"/>
            <a:r>
              <a:rPr lang="en-US" dirty="0"/>
              <a:t>Write in daily schedule</a:t>
            </a:r>
          </a:p>
          <a:p>
            <a:r>
              <a:rPr lang="en-US" dirty="0"/>
              <a:t>Teacher reviews the DPR when they return to class</a:t>
            </a:r>
          </a:p>
          <a:p>
            <a:pPr marL="0" indent="0" algn="ctr">
              <a:buNone/>
            </a:pPr>
            <a:r>
              <a:rPr lang="en-US" dirty="0"/>
              <a:t>* Teacher can be the CICO facilitator for student*</a:t>
            </a:r>
          </a:p>
        </p:txBody>
      </p:sp>
    </p:spTree>
    <p:extLst>
      <p:ext uri="{BB962C8B-B14F-4D97-AF65-F5344CB8AC3E}">
        <p14:creationId xmlns:p14="http://schemas.microsoft.com/office/powerpoint/2010/main" val="266300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2F1E9-3354-4F73-BB08-EFAB2307E896}"/>
              </a:ext>
            </a:extLst>
          </p:cNvPr>
          <p:cNvSpPr>
            <a:spLocks noGrp="1"/>
          </p:cNvSpPr>
          <p:nvPr>
            <p:ph type="title"/>
          </p:nvPr>
        </p:nvSpPr>
        <p:spPr>
          <a:xfrm>
            <a:off x="609600" y="342900"/>
            <a:ext cx="8229600" cy="952500"/>
          </a:xfrm>
        </p:spPr>
        <p:txBody>
          <a:bodyPr/>
          <a:lstStyle/>
          <a:p>
            <a:r>
              <a:rPr lang="en-US" b="1" dirty="0"/>
              <a:t>Teacher Feedback</a:t>
            </a:r>
          </a:p>
        </p:txBody>
      </p:sp>
      <p:sp>
        <p:nvSpPr>
          <p:cNvPr id="3" name="Content Placeholder 2">
            <a:extLst>
              <a:ext uri="{FF2B5EF4-FFF2-40B4-BE49-F238E27FC236}">
                <a16:creationId xmlns:a16="http://schemas.microsoft.com/office/drawing/2014/main" id="{E1E84CBD-3823-4BD4-972E-A460A10AC6FA}"/>
              </a:ext>
            </a:extLst>
          </p:cNvPr>
          <p:cNvSpPr>
            <a:spLocks noGrp="1"/>
          </p:cNvSpPr>
          <p:nvPr>
            <p:ph idx="1"/>
          </p:nvPr>
        </p:nvSpPr>
        <p:spPr>
          <a:xfrm>
            <a:off x="609600" y="1295400"/>
            <a:ext cx="8229600" cy="4419600"/>
          </a:xfrm>
        </p:spPr>
        <p:txBody>
          <a:bodyPr>
            <a:normAutofit fontScale="62500" lnSpcReduction="20000"/>
          </a:bodyPr>
          <a:lstStyle/>
          <a:p>
            <a:r>
              <a:rPr lang="en-US" dirty="0"/>
              <a:t>Teacher circles in pencil during the time block and pen at end</a:t>
            </a:r>
          </a:p>
          <a:p>
            <a:pPr lvl="1"/>
            <a:r>
              <a:rPr lang="en-US" sz="3200" dirty="0">
                <a:solidFill>
                  <a:srgbClr val="FF0000"/>
                </a:solidFill>
              </a:rPr>
              <a:t>Some schools ask teachers to initial next to the number to keep students honest. This is up to you.</a:t>
            </a:r>
            <a:endParaRPr lang="en-US" sz="3200" dirty="0"/>
          </a:p>
          <a:p>
            <a:r>
              <a:rPr lang="en-US" dirty="0"/>
              <a:t>Student takes the clipboard with DPR to every class</a:t>
            </a:r>
          </a:p>
          <a:p>
            <a:r>
              <a:rPr lang="en-US" dirty="0"/>
              <a:t>Lunch and Recess can be scored by teachers on duty</a:t>
            </a:r>
          </a:p>
          <a:p>
            <a:r>
              <a:rPr lang="en-US" dirty="0"/>
              <a:t>Student gets full points where behaviors are N/A during that time or environment (completes work during recess)</a:t>
            </a:r>
          </a:p>
          <a:p>
            <a:r>
              <a:rPr lang="en-US" dirty="0"/>
              <a:t>As students mature, they can self report their behavior</a:t>
            </a:r>
          </a:p>
          <a:p>
            <a:pPr lvl="1"/>
            <a:r>
              <a:rPr lang="en-US" sz="3200" dirty="0"/>
              <a:t>Teacher agrees with students score and gives specific feedback</a:t>
            </a:r>
          </a:p>
          <a:p>
            <a:pPr lvl="1"/>
            <a:r>
              <a:rPr lang="en-US" sz="3200" dirty="0"/>
              <a:t>Teacher disagrees with students score and they discuss to get to a mutually agreed upon score</a:t>
            </a:r>
          </a:p>
          <a:p>
            <a:pPr marL="457200" lvl="1" indent="0" algn="ctr">
              <a:buNone/>
            </a:pPr>
            <a:endParaRPr lang="en-US" dirty="0"/>
          </a:p>
          <a:p>
            <a:pPr marL="457200" lvl="1" indent="0" algn="ctr">
              <a:buNone/>
            </a:pPr>
            <a:r>
              <a:rPr lang="en-US" sz="3800" dirty="0"/>
              <a:t>*</a:t>
            </a:r>
            <a:r>
              <a:rPr lang="en-US" sz="3100" dirty="0"/>
              <a:t>Make sure everyone that interacts with the student </a:t>
            </a:r>
          </a:p>
          <a:p>
            <a:pPr marL="457200" lvl="1" indent="0" algn="ctr">
              <a:buNone/>
            </a:pPr>
            <a:r>
              <a:rPr lang="en-US" sz="3100" dirty="0"/>
              <a:t>knows they are on CICO and gives them </a:t>
            </a:r>
          </a:p>
          <a:p>
            <a:pPr marL="457200" lvl="1" indent="0" algn="ctr">
              <a:buNone/>
            </a:pPr>
            <a:r>
              <a:rPr lang="en-US" sz="3100" dirty="0"/>
              <a:t>positive words to meet their goal*</a:t>
            </a:r>
          </a:p>
          <a:p>
            <a:endParaRPr lang="en-US" dirty="0"/>
          </a:p>
        </p:txBody>
      </p:sp>
    </p:spTree>
    <p:extLst>
      <p:ext uri="{BB962C8B-B14F-4D97-AF65-F5344CB8AC3E}">
        <p14:creationId xmlns:p14="http://schemas.microsoft.com/office/powerpoint/2010/main" val="2685621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9056D59D6214469A2844717428F2AF" ma:contentTypeVersion="6" ma:contentTypeDescription="Create a new document." ma:contentTypeScope="" ma:versionID="005ed3e6cb02b826fae41df17b06b5ab">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8fcd2efc2cd68bd60127cea2da68554a"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 Sender" ma:hidden="true" ma:internalName="EmailSender">
      <xsd:simpleType>
        <xsd:restriction base="dms:Note">
          <xsd:maxLength value="255"/>
        </xsd:restriction>
      </xsd:simpleType>
    </xsd:element>
    <xsd:element name="EmailTo" ma:index="9" nillable="true" ma:displayName="E-Mail To"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From" ma:hidden="true" ma:internalName="EmailFrom">
      <xsd:simpleType>
        <xsd:restriction base="dms:Text"/>
      </xsd:simpleType>
    </xsd:element>
    <xsd:element name="EmailSubject" ma:index="12"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IconOverlay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D5882-D545-48EA-869D-F095432D1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3583BA-7B7C-4361-B2C4-AC7F5B07FD3E}">
  <ds:schemaRefs>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089DDD23-DBAD-40A2-ADE8-23DB65E7E6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MU1610ThemeSG6 (1)</Template>
  <TotalTime>223</TotalTime>
  <Words>1490</Words>
  <Application>Microsoft Office PowerPoint</Application>
  <PresentationFormat>On-screen Show (16:10)</PresentationFormat>
  <Paragraphs>161</Paragraphs>
  <Slides>18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Times New Roman</vt:lpstr>
      <vt:lpstr>Tw Cen MT</vt:lpstr>
      <vt:lpstr>Office Theme</vt:lpstr>
      <vt:lpstr>CHECK-IN, CHECK-OUT Universal Tier 2 Behavior Intervention: A Quick Guide for Teachers</vt:lpstr>
      <vt:lpstr>Our School’s Current Data</vt:lpstr>
      <vt:lpstr>PowerPoint Presentation</vt:lpstr>
      <vt:lpstr>PowerPoint Presentation</vt:lpstr>
      <vt:lpstr>Daily Components</vt:lpstr>
      <vt:lpstr>Getting Started</vt:lpstr>
      <vt:lpstr>PowerPoint Presentation</vt:lpstr>
      <vt:lpstr>How does Check-In work?</vt:lpstr>
      <vt:lpstr>Teacher Feedback</vt:lpstr>
      <vt:lpstr>BEHAVIOR SPECIFIC PRAISE</vt:lpstr>
      <vt:lpstr>STEPS TO SPECIFIC AND CONTINGENT Error Correction:</vt:lpstr>
      <vt:lpstr>CHECK-OUT EXPLAINED</vt:lpstr>
      <vt:lpstr>Daily Data Collection</vt:lpstr>
      <vt:lpstr>Monthly Data Report</vt:lpstr>
      <vt:lpstr>PowerPoint Presentation</vt:lpstr>
      <vt:lpstr>Check-In, Check-Out Tips</vt:lpstr>
      <vt:lpstr>Tips Continued…</vt:lpstr>
      <vt:lpstr>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Hendershot</dc:creator>
  <cp:lastModifiedBy>Tiffany Hendershot</cp:lastModifiedBy>
  <cp:revision>42</cp:revision>
  <dcterms:created xsi:type="dcterms:W3CDTF">2020-02-21T14:18:01Z</dcterms:created>
  <dcterms:modified xsi:type="dcterms:W3CDTF">2020-02-28T15:02:00Z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0x010100139056D59D6214469A2844717428F2AF</vt:lpwstr>
  </property>
</Properties>
</file>